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6"/>
  </p:notesMasterIdLst>
  <p:sldIdLst>
    <p:sldId id="256" r:id="rId2"/>
    <p:sldId id="298" r:id="rId3"/>
    <p:sldId id="259" r:id="rId4"/>
    <p:sldId id="342" r:id="rId5"/>
    <p:sldId id="341" r:id="rId6"/>
    <p:sldId id="370" r:id="rId7"/>
    <p:sldId id="377" r:id="rId8"/>
    <p:sldId id="369" r:id="rId9"/>
    <p:sldId id="378" r:id="rId10"/>
    <p:sldId id="371" r:id="rId11"/>
    <p:sldId id="372" r:id="rId12"/>
    <p:sldId id="307" r:id="rId13"/>
    <p:sldId id="379" r:id="rId14"/>
    <p:sldId id="358" r:id="rId15"/>
    <p:sldId id="359" r:id="rId16"/>
    <p:sldId id="360" r:id="rId17"/>
    <p:sldId id="361" r:id="rId18"/>
    <p:sldId id="362" r:id="rId19"/>
    <p:sldId id="363" r:id="rId20"/>
    <p:sldId id="364" r:id="rId21"/>
    <p:sldId id="365" r:id="rId22"/>
    <p:sldId id="336" r:id="rId23"/>
    <p:sldId id="376" r:id="rId24"/>
    <p:sldId id="375" r:id="rId25"/>
    <p:sldId id="374" r:id="rId26"/>
    <p:sldId id="384" r:id="rId27"/>
    <p:sldId id="381" r:id="rId28"/>
    <p:sldId id="382" r:id="rId29"/>
    <p:sldId id="383" r:id="rId30"/>
    <p:sldId id="385" r:id="rId31"/>
    <p:sldId id="386" r:id="rId32"/>
    <p:sldId id="387" r:id="rId33"/>
    <p:sldId id="388" r:id="rId34"/>
    <p:sldId id="389" r:id="rId35"/>
    <p:sldId id="390" r:id="rId36"/>
    <p:sldId id="391" r:id="rId37"/>
    <p:sldId id="392" r:id="rId38"/>
    <p:sldId id="393" r:id="rId39"/>
    <p:sldId id="397" r:id="rId40"/>
    <p:sldId id="396" r:id="rId41"/>
    <p:sldId id="395" r:id="rId42"/>
    <p:sldId id="394" r:id="rId43"/>
    <p:sldId id="398" r:id="rId44"/>
    <p:sldId id="399" r:id="rId45"/>
    <p:sldId id="400" r:id="rId46"/>
    <p:sldId id="401" r:id="rId47"/>
    <p:sldId id="402" r:id="rId48"/>
    <p:sldId id="403" r:id="rId49"/>
    <p:sldId id="404" r:id="rId50"/>
    <p:sldId id="405" r:id="rId51"/>
    <p:sldId id="406" r:id="rId52"/>
    <p:sldId id="408" r:id="rId53"/>
    <p:sldId id="407" r:id="rId54"/>
    <p:sldId id="409" r:id="rId55"/>
    <p:sldId id="410" r:id="rId56"/>
    <p:sldId id="411" r:id="rId57"/>
    <p:sldId id="413" r:id="rId58"/>
    <p:sldId id="414" r:id="rId59"/>
    <p:sldId id="415" r:id="rId60"/>
    <p:sldId id="416" r:id="rId61"/>
    <p:sldId id="417" r:id="rId62"/>
    <p:sldId id="299" r:id="rId63"/>
    <p:sldId id="327" r:id="rId64"/>
    <p:sldId id="323" r:id="rId65"/>
  </p:sldIdLst>
  <p:sldSz cx="9144000" cy="5143500" type="screen16x9"/>
  <p:notesSz cx="6858000" cy="9144000"/>
  <p:embeddedFontLst>
    <p:embeddedFont>
      <p:font typeface="Barlow Light" panose="020B0604020202020204" charset="0"/>
      <p:regular r:id="rId67"/>
      <p:bold r:id="rId68"/>
      <p:italic r:id="rId69"/>
      <p:boldItalic r:id="rId70"/>
    </p:embeddedFont>
    <p:embeddedFont>
      <p:font typeface="Raleway" panose="020B0604020202020204" charset="0"/>
      <p:regular r:id="rId71"/>
      <p:bold r:id="rId72"/>
      <p:italic r:id="rId73"/>
      <p:boldItalic r:id="rId74"/>
    </p:embeddedFont>
    <p:embeddedFont>
      <p:font typeface="Raleway Thin" panose="020B0604020202020204" charset="0"/>
      <p:regular r:id="rId75"/>
      <p:bold r:id="rId76"/>
      <p:italic r:id="rId77"/>
      <p:boldItalic r:id="rId78"/>
    </p:embeddedFont>
    <p:embeddedFont>
      <p:font typeface="Calibri" panose="020F0502020204030204" pitchFamily="34" charset="0"/>
      <p:regular r:id="rId79"/>
      <p:bold r:id="rId80"/>
      <p:italic r:id="rId81"/>
      <p:boldItalic r:id="rId82"/>
    </p:embeddedFont>
    <p:embeddedFont>
      <p:font typeface="Poppins SemiBold" panose="020B0604020202020204" charset="0"/>
      <p:bold r:id="rId83"/>
      <p:boldItalic r:id="rId84"/>
    </p:embeddedFont>
    <p:embeddedFont>
      <p:font typeface="Barlow"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34" autoAdjust="0"/>
    <p:restoredTop sz="74334" autoAdjust="0"/>
  </p:normalViewPr>
  <p:slideViewPr>
    <p:cSldViewPr snapToGrid="0">
      <p:cViewPr varScale="1">
        <p:scale>
          <a:sx n="87" d="100"/>
          <a:sy n="87" d="100"/>
        </p:scale>
        <p:origin x="1632" y="4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7404175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4578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1833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193502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8335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smtClean="0"/>
              <a:t>🐱‍👓</a:t>
            </a:r>
            <a:endParaRPr lang="en-US" dirty="0"/>
          </a:p>
        </p:txBody>
      </p:sp>
    </p:spTree>
    <p:extLst>
      <p:ext uri="{BB962C8B-B14F-4D97-AF65-F5344CB8AC3E}">
        <p14:creationId xmlns:p14="http://schemas.microsoft.com/office/powerpoint/2010/main" val="3421620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1348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142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9551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0752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1483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465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9603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71788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659732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049113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3497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7635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6406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3891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39700" indent="0">
              <a:buNone/>
            </a:pPr>
            <a:endParaRPr lang="fr-FR" dirty="0"/>
          </a:p>
        </p:txBody>
      </p:sp>
    </p:spTree>
    <p:extLst>
      <p:ext uri="{BB962C8B-B14F-4D97-AF65-F5344CB8AC3E}">
        <p14:creationId xmlns:p14="http://schemas.microsoft.com/office/powerpoint/2010/main" val="298643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7214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241565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39700" indent="0">
              <a:buNone/>
            </a:pPr>
            <a:endParaRPr lang="fr-FR" dirty="0"/>
          </a:p>
        </p:txBody>
      </p:sp>
    </p:spTree>
    <p:extLst>
      <p:ext uri="{BB962C8B-B14F-4D97-AF65-F5344CB8AC3E}">
        <p14:creationId xmlns:p14="http://schemas.microsoft.com/office/powerpoint/2010/main" val="119669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82377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196729" y="1159596"/>
            <a:ext cx="8829674"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3200" b="1" dirty="0" smtClean="0">
                <a:latin typeface="Arial"/>
                <a:cs typeface="Arial"/>
                <a:sym typeface="Arial"/>
              </a:rPr>
              <a:t>SYSTÈME DE RECOMMANDATION DE LIVRES</a:t>
            </a:r>
            <a:br>
              <a:rPr lang="fr-FR" sz="3200" b="1" dirty="0" smtClean="0">
                <a:latin typeface="Arial"/>
                <a:cs typeface="Arial"/>
                <a:sym typeface="Arial"/>
              </a:rPr>
            </a:br>
            <a:endParaRPr lang="fr-FR" sz="3200" b="1" dirty="0">
              <a:latin typeface="Arial"/>
              <a:cs typeface="Arial"/>
              <a:sym typeface="Arial"/>
            </a:endParaRPr>
          </a:p>
        </p:txBody>
      </p:sp>
      <p:pic>
        <p:nvPicPr>
          <p:cNvPr id="3" name="Image 2">
            <a:extLst>
              <a:ext uri="{FF2B5EF4-FFF2-40B4-BE49-F238E27FC236}">
                <a16:creationId xmlns="" xmlns:a16="http://schemas.microsoft.com/office/drawing/2014/main" id="{1D9260DD-0FC0-3877-BFEC-6712E241D7DB}"/>
              </a:ext>
            </a:extLst>
          </p:cNvPr>
          <p:cNvPicPr>
            <a:picLocks/>
          </p:cNvPicPr>
          <p:nvPr/>
        </p:nvPicPr>
        <p:blipFill>
          <a:blip r:embed="rId3"/>
          <a:stretch>
            <a:fillRect/>
          </a:stretch>
        </p:blipFill>
        <p:spPr>
          <a:xfrm>
            <a:off x="7384596" y="0"/>
            <a:ext cx="1759404" cy="656041"/>
          </a:xfrm>
          <a:prstGeom prst="rect">
            <a:avLst/>
          </a:prstGeom>
        </p:spPr>
      </p:pic>
      <p:sp>
        <p:nvSpPr>
          <p:cNvPr id="5" name="Google Shape;345;p13">
            <a:extLst>
              <a:ext uri="{FF2B5EF4-FFF2-40B4-BE49-F238E27FC236}">
                <a16:creationId xmlns="" xmlns:a16="http://schemas.microsoft.com/office/drawing/2014/main" id="{4BA5C312-42C0-B3E1-A842-40F07DAD838B}"/>
              </a:ext>
            </a:extLst>
          </p:cNvPr>
          <p:cNvSpPr txBox="1">
            <a:spLocks/>
          </p:cNvSpPr>
          <p:nvPr/>
        </p:nvSpPr>
        <p:spPr>
          <a:xfrm>
            <a:off x="455296" y="3736240"/>
            <a:ext cx="2726816" cy="8478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fr-FR" sz="1200" b="1" dirty="0">
                <a:solidFill>
                  <a:schemeClr val="accent2"/>
                </a:solidFill>
              </a:rPr>
              <a:t>Réalisé par </a:t>
            </a:r>
            <a:r>
              <a:rPr lang="fr-FR" sz="1200" b="1" dirty="0" smtClean="0">
                <a:solidFill>
                  <a:schemeClr val="accent2"/>
                </a:solidFill>
              </a:rPr>
              <a:t>:   </a:t>
            </a:r>
            <a:r>
              <a:rPr lang="fr-FR" sz="1200" b="1" dirty="0">
                <a:solidFill>
                  <a:schemeClr val="accent2"/>
                </a:solidFill>
              </a:rPr>
              <a:t>BEN ACHA </a:t>
            </a:r>
            <a:r>
              <a:rPr lang="fr-FR" sz="1200" b="1" dirty="0" err="1" smtClean="0">
                <a:solidFill>
                  <a:schemeClr val="accent2"/>
                </a:solidFill>
              </a:rPr>
              <a:t>Fayssal</a:t>
            </a:r>
            <a:endParaRPr lang="fr-FR" sz="1200" b="1" dirty="0" smtClean="0">
              <a:solidFill>
                <a:schemeClr val="accent2"/>
              </a:solidFill>
            </a:endParaRPr>
          </a:p>
          <a:p>
            <a:pPr>
              <a:spcBef>
                <a:spcPts val="600"/>
              </a:spcBef>
              <a:buClr>
                <a:schemeClr val="dk1"/>
              </a:buClr>
              <a:buSzPts val="1100"/>
            </a:pPr>
            <a:r>
              <a:rPr lang="fr-FR" sz="1200" b="1" dirty="0">
                <a:solidFill>
                  <a:schemeClr val="accent2"/>
                </a:solidFill>
              </a:rPr>
              <a:t>	</a:t>
            </a:r>
            <a:endParaRPr lang="fr-FR" dirty="0">
              <a:solidFill>
                <a:schemeClr val="accent2"/>
              </a:solidFill>
            </a:endParaRPr>
          </a:p>
        </p:txBody>
      </p:sp>
      <p:sp>
        <p:nvSpPr>
          <p:cNvPr id="6" name="Google Shape;345;p13">
            <a:extLst>
              <a:ext uri="{FF2B5EF4-FFF2-40B4-BE49-F238E27FC236}">
                <a16:creationId xmlns="" xmlns:a16="http://schemas.microsoft.com/office/drawing/2014/main" id="{C8E25F6A-7C10-6BEE-E0C5-052144840591}"/>
              </a:ext>
            </a:extLst>
          </p:cNvPr>
          <p:cNvSpPr txBox="1">
            <a:spLocks/>
          </p:cNvSpPr>
          <p:nvPr/>
        </p:nvSpPr>
        <p:spPr>
          <a:xfrm>
            <a:off x="455296" y="4223606"/>
            <a:ext cx="3045000" cy="57568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fr-FR" sz="1200" b="1" dirty="0">
                <a:solidFill>
                  <a:schemeClr val="accent2"/>
                </a:solidFill>
              </a:rPr>
              <a:t>Responsable : </a:t>
            </a:r>
            <a:r>
              <a:rPr lang="fr-FR" sz="1200" b="1" dirty="0" smtClean="0">
                <a:solidFill>
                  <a:schemeClr val="accent2"/>
                </a:solidFill>
              </a:rPr>
              <a:t>Prof. ZEROUAL Imad</a:t>
            </a:r>
            <a:endParaRPr lang="fr-FR" dirty="0">
              <a:solidFill>
                <a:schemeClr val="accent2"/>
              </a:solidFill>
            </a:endParaRPr>
          </a:p>
        </p:txBody>
      </p:sp>
      <p:pic>
        <p:nvPicPr>
          <p:cNvPr id="7" name="image1.jpeg">
            <a:extLst>
              <a:ext uri="{FF2B5EF4-FFF2-40B4-BE49-F238E27FC236}">
                <a16:creationId xmlns="" xmlns:a16="http://schemas.microsoft.com/office/drawing/2014/main" id="{82A1EDC0-B70B-55B2-BD02-578E42C3955D}"/>
              </a:ext>
            </a:extLst>
          </p:cNvPr>
          <p:cNvPicPr>
            <a:picLocks noChangeAspect="1"/>
          </p:cNvPicPr>
          <p:nvPr/>
        </p:nvPicPr>
        <p:blipFill>
          <a:blip r:embed="rId4" cstate="print"/>
          <a:stretch>
            <a:fillRect/>
          </a:stretch>
        </p:blipFill>
        <p:spPr>
          <a:xfrm>
            <a:off x="0" y="16189"/>
            <a:ext cx="1839674" cy="656041"/>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2572" y="2381172"/>
            <a:ext cx="4331474" cy="271013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dirty="0"/>
          </a:p>
        </p:txBody>
      </p:sp>
      <p:sp>
        <p:nvSpPr>
          <p:cNvPr id="3" name="ZoneTexte 2"/>
          <p:cNvSpPr txBox="1"/>
          <p:nvPr/>
        </p:nvSpPr>
        <p:spPr>
          <a:xfrm>
            <a:off x="1803197" y="302306"/>
            <a:ext cx="776020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Pourquoi Les Systèmes </a:t>
            </a:r>
            <a:r>
              <a:rPr lang="fr-FR" sz="2400" b="1" dirty="0">
                <a:solidFill>
                  <a:schemeClr val="tx1"/>
                </a:solidFill>
                <a:latin typeface="Calibri" panose="020F0502020204030204" pitchFamily="34" charset="0"/>
                <a:cs typeface="Calibri" panose="020F0502020204030204" pitchFamily="34" charset="0"/>
              </a:rPr>
              <a:t>de </a:t>
            </a:r>
            <a:r>
              <a:rPr lang="fr-FR" sz="2400" b="1" dirty="0" smtClean="0">
                <a:solidFill>
                  <a:schemeClr val="tx1"/>
                </a:solidFill>
                <a:latin typeface="Calibri" panose="020F0502020204030204" pitchFamily="34" charset="0"/>
                <a:cs typeface="Calibri" panose="020F0502020204030204" pitchFamily="34" charset="0"/>
              </a:rPr>
              <a:t>recommandation</a:t>
            </a:r>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91" y="2882714"/>
            <a:ext cx="1755946" cy="1743655"/>
          </a:xfrm>
          <a:prstGeom prst="rect">
            <a:avLst/>
          </a:prstGeom>
        </p:spPr>
      </p:pic>
      <p:sp>
        <p:nvSpPr>
          <p:cNvPr id="6" name="Rectangle à coins arrondis 5"/>
          <p:cNvSpPr/>
          <p:nvPr/>
        </p:nvSpPr>
        <p:spPr>
          <a:xfrm>
            <a:off x="2504846" y="1341796"/>
            <a:ext cx="3950208" cy="49743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latin typeface="Calibri" panose="020F0502020204030204" pitchFamily="34" charset="0"/>
                <a:cs typeface="Calibri" panose="020F0502020204030204" pitchFamily="34" charset="0"/>
              </a:rPr>
              <a:t>Améliorer l’expérience utilisateur</a:t>
            </a:r>
            <a:endParaRPr lang="fr-FR" sz="1600" b="1" dirty="0">
              <a:solidFill>
                <a:schemeClr val="tx1"/>
              </a:solidFill>
              <a:latin typeface="Calibri" panose="020F0502020204030204" pitchFamily="34" charset="0"/>
              <a:cs typeface="Calibri" panose="020F0502020204030204" pitchFamily="34" charset="0"/>
            </a:endParaRPr>
          </a:p>
        </p:txBody>
      </p:sp>
      <p:sp>
        <p:nvSpPr>
          <p:cNvPr id="7" name="ZoneTexte 6"/>
          <p:cNvSpPr txBox="1"/>
          <p:nvPr/>
        </p:nvSpPr>
        <p:spPr>
          <a:xfrm>
            <a:off x="520291" y="2665509"/>
            <a:ext cx="2905850" cy="307777"/>
          </a:xfrm>
          <a:prstGeom prst="rect">
            <a:avLst/>
          </a:prstGeom>
          <a:noFill/>
        </p:spPr>
        <p:txBody>
          <a:bodyPr wrap="square" rtlCol="0">
            <a:spAutoFit/>
          </a:bodyPr>
          <a:lstStyle/>
          <a:p>
            <a:r>
              <a:rPr lang="fr-FR" b="1" dirty="0" smtClean="0">
                <a:latin typeface="Calibri" panose="020F0502020204030204" pitchFamily="34" charset="0"/>
                <a:cs typeface="Calibri" panose="020F0502020204030204" pitchFamily="34" charset="0"/>
              </a:rPr>
              <a:t>Surcharge d’information </a:t>
            </a:r>
            <a:endParaRPr lang="fr-FR" b="1" dirty="0">
              <a:latin typeface="Calibri" panose="020F0502020204030204" pitchFamily="34" charset="0"/>
              <a:cs typeface="Calibri" panose="020F0502020204030204" pitchFamily="34" charset="0"/>
            </a:endParaRPr>
          </a:p>
        </p:txBody>
      </p:sp>
      <p:sp>
        <p:nvSpPr>
          <p:cNvPr id="8" name="Ellipse 7"/>
          <p:cNvSpPr/>
          <p:nvPr/>
        </p:nvSpPr>
        <p:spPr>
          <a:xfrm>
            <a:off x="6633667" y="2671768"/>
            <a:ext cx="2121408" cy="6030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latin typeface="Calibri" panose="020F0502020204030204" pitchFamily="34" charset="0"/>
                <a:cs typeface="Calibri" panose="020F0502020204030204" pitchFamily="34" charset="0"/>
              </a:rPr>
              <a:t>Nouveaux produits</a:t>
            </a:r>
            <a:endParaRPr lang="fr-FR" b="1" dirty="0">
              <a:solidFill>
                <a:schemeClr val="tx1"/>
              </a:solidFill>
              <a:latin typeface="Calibri" panose="020F0502020204030204" pitchFamily="34" charset="0"/>
              <a:cs typeface="Calibri" panose="020F0502020204030204" pitchFamily="34" charset="0"/>
            </a:endParaRPr>
          </a:p>
        </p:txBody>
      </p:sp>
      <p:sp>
        <p:nvSpPr>
          <p:cNvPr id="9" name="Ellipse 8"/>
          <p:cNvSpPr/>
          <p:nvPr/>
        </p:nvSpPr>
        <p:spPr>
          <a:xfrm>
            <a:off x="6661709" y="3553956"/>
            <a:ext cx="2121408" cy="6030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latin typeface="Calibri" panose="020F0502020204030204" pitchFamily="34" charset="0"/>
                <a:cs typeface="Calibri" panose="020F0502020204030204" pitchFamily="34" charset="0"/>
              </a:rPr>
              <a:t>Personnalisation</a:t>
            </a:r>
            <a:endParaRPr lang="fr-FR" b="1" dirty="0">
              <a:solidFill>
                <a:schemeClr val="tx1"/>
              </a:solidFill>
              <a:latin typeface="Calibri" panose="020F0502020204030204" pitchFamily="34" charset="0"/>
              <a:cs typeface="Calibri" panose="020F0502020204030204" pitchFamily="34" charset="0"/>
            </a:endParaRPr>
          </a:p>
        </p:txBody>
      </p:sp>
      <p:sp>
        <p:nvSpPr>
          <p:cNvPr id="10" name="Ellipse 9"/>
          <p:cNvSpPr/>
          <p:nvPr/>
        </p:nvSpPr>
        <p:spPr>
          <a:xfrm>
            <a:off x="6661709" y="4415315"/>
            <a:ext cx="2121408" cy="6030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latin typeface="Calibri" panose="020F0502020204030204" pitchFamily="34" charset="0"/>
                <a:cs typeface="Calibri" panose="020F0502020204030204" pitchFamily="34" charset="0"/>
              </a:rPr>
              <a:t>Gain de temps</a:t>
            </a:r>
            <a:endParaRPr lang="fr-FR" b="1" dirty="0">
              <a:solidFill>
                <a:schemeClr val="tx1"/>
              </a:solidFill>
              <a:latin typeface="Calibri" panose="020F0502020204030204" pitchFamily="34" charset="0"/>
              <a:cs typeface="Calibri" panose="020F0502020204030204" pitchFamily="34" charset="0"/>
            </a:endParaRPr>
          </a:p>
        </p:txBody>
      </p:sp>
      <p:sp>
        <p:nvSpPr>
          <p:cNvPr id="11" name="Flèche droite 10"/>
          <p:cNvSpPr/>
          <p:nvPr/>
        </p:nvSpPr>
        <p:spPr>
          <a:xfrm>
            <a:off x="3013253" y="3726394"/>
            <a:ext cx="2948025" cy="149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3277210" y="3416277"/>
            <a:ext cx="2779775" cy="307777"/>
          </a:xfrm>
          <a:prstGeom prst="rect">
            <a:avLst/>
          </a:prstGeom>
          <a:noFill/>
        </p:spPr>
        <p:txBody>
          <a:bodyPr wrap="square" rtlCol="0">
            <a:spAutoFit/>
          </a:bodyPr>
          <a:lstStyle/>
          <a:p>
            <a:r>
              <a:rPr lang="fr-FR" b="1" dirty="0" smtClean="0">
                <a:latin typeface="Calibri" panose="020F0502020204030204" pitchFamily="34" charset="0"/>
                <a:cs typeface="Calibri" panose="020F0502020204030204" pitchFamily="34" charset="0"/>
              </a:rPr>
              <a:t>Systèmes de recommandation</a:t>
            </a:r>
            <a:endParaRPr lang="fr-FR" b="1" dirty="0">
              <a:latin typeface="Calibri" panose="020F0502020204030204" pitchFamily="34" charset="0"/>
              <a:cs typeface="Calibri" panose="020F0502020204030204" pitchFamily="34" charset="0"/>
            </a:endParaRPr>
          </a:p>
        </p:txBody>
      </p:sp>
      <p:sp>
        <p:nvSpPr>
          <p:cNvPr id="13" name="ZoneTexte 12"/>
          <p:cNvSpPr txBox="1"/>
          <p:nvPr/>
        </p:nvSpPr>
        <p:spPr>
          <a:xfrm>
            <a:off x="6747775" y="2155578"/>
            <a:ext cx="2905850" cy="307777"/>
          </a:xfrm>
          <a:prstGeom prst="rect">
            <a:avLst/>
          </a:prstGeom>
          <a:noFill/>
        </p:spPr>
        <p:txBody>
          <a:bodyPr wrap="square" rtlCol="0">
            <a:spAutoFit/>
          </a:bodyPr>
          <a:lstStyle/>
          <a:p>
            <a:r>
              <a:rPr lang="fr-FR" b="1" dirty="0" smtClean="0">
                <a:latin typeface="Calibri" panose="020F0502020204030204" pitchFamily="34" charset="0"/>
                <a:cs typeface="Calibri" panose="020F0502020204030204" pitchFamily="34" charset="0"/>
              </a:rPr>
              <a:t>Outils d’aide à la décision</a:t>
            </a:r>
            <a:endParaRPr lang="fr-FR"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509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1000"/>
                                        <p:tgtEl>
                                          <p:spTgt spid="10"/>
                                        </p:tgtEl>
                                      </p:cBhvr>
                                    </p:animEffect>
                                    <p:anim calcmode="lin" valueType="num">
                                      <p:cBhvr>
                                        <p:cTn id="67" dur="1000" fill="hold"/>
                                        <p:tgtEl>
                                          <p:spTgt spid="10"/>
                                        </p:tgtEl>
                                        <p:attrNameLst>
                                          <p:attrName>ppt_x</p:attrName>
                                        </p:attrNameLst>
                                      </p:cBhvr>
                                      <p:tavLst>
                                        <p:tav tm="0">
                                          <p:val>
                                            <p:strVal val="#ppt_x"/>
                                          </p:val>
                                        </p:tav>
                                        <p:tav tm="100000">
                                          <p:val>
                                            <p:strVal val="#ppt_x"/>
                                          </p:val>
                                        </p:tav>
                                      </p:tavLst>
                                    </p:anim>
                                    <p:anim calcmode="lin" valueType="num">
                                      <p:cBhvr>
                                        <p:cTn id="6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animBg="1"/>
      <p:bldP spid="9" grpId="0" animBg="1"/>
      <p:bldP spid="10" grpId="0" animBg="1"/>
      <p:bldP spid="11" grpId="0" animBg="1"/>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a:t>
            </a:fld>
            <a:endParaRPr lang="fr-FR" dirty="0"/>
          </a:p>
        </p:txBody>
      </p:sp>
      <p:sp>
        <p:nvSpPr>
          <p:cNvPr id="3" name="ZoneTexte 2"/>
          <p:cNvSpPr txBox="1"/>
          <p:nvPr/>
        </p:nvSpPr>
        <p:spPr>
          <a:xfrm>
            <a:off x="1803197" y="302306"/>
            <a:ext cx="776020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Pourquoi Les Systèmes </a:t>
            </a:r>
            <a:r>
              <a:rPr lang="fr-FR" sz="2400" b="1" dirty="0">
                <a:solidFill>
                  <a:schemeClr val="tx1"/>
                </a:solidFill>
                <a:latin typeface="Calibri" panose="020F0502020204030204" pitchFamily="34" charset="0"/>
                <a:cs typeface="Calibri" panose="020F0502020204030204" pitchFamily="34" charset="0"/>
              </a:rPr>
              <a:t>de </a:t>
            </a:r>
            <a:r>
              <a:rPr lang="fr-FR" sz="2400" b="1" dirty="0" smtClean="0">
                <a:solidFill>
                  <a:schemeClr val="tx1"/>
                </a:solidFill>
                <a:latin typeface="Calibri" panose="020F0502020204030204" pitchFamily="34" charset="0"/>
                <a:cs typeface="Calibri" panose="020F0502020204030204" pitchFamily="34" charset="0"/>
              </a:rPr>
              <a:t>recommandation</a:t>
            </a:r>
            <a:endParaRPr lang="en-US" sz="2400" b="1" dirty="0">
              <a:solidFill>
                <a:schemeClr val="tx1"/>
              </a:solidFill>
              <a:latin typeface="Calibri" panose="020F0502020204030204" pitchFamily="34" charset="0"/>
              <a:cs typeface="Calibri" panose="020F0502020204030204" pitchFamily="34" charset="0"/>
            </a:endParaRPr>
          </a:p>
        </p:txBody>
      </p:sp>
      <p:sp>
        <p:nvSpPr>
          <p:cNvPr id="4" name="Rectangle à coins arrondis 3"/>
          <p:cNvSpPr/>
          <p:nvPr/>
        </p:nvSpPr>
        <p:spPr>
          <a:xfrm>
            <a:off x="2504846" y="1341796"/>
            <a:ext cx="3950208" cy="49743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latin typeface="Calibri" panose="020F0502020204030204" pitchFamily="34" charset="0"/>
                <a:cs typeface="Calibri" panose="020F0502020204030204" pitchFamily="34" charset="0"/>
              </a:rPr>
              <a:t>Un outil Business pour les fournisseurs</a:t>
            </a:r>
            <a:endParaRPr lang="fr-FR" sz="1600" b="1" dirty="0">
              <a:solidFill>
                <a:schemeClr val="tx1"/>
              </a:solidFill>
              <a:latin typeface="Calibri" panose="020F0502020204030204" pitchFamily="34" charset="0"/>
              <a:cs typeface="Calibri" panose="020F0502020204030204" pitchFamily="34" charset="0"/>
            </a:endParaRPr>
          </a:p>
        </p:txBody>
      </p:sp>
      <p:sp>
        <p:nvSpPr>
          <p:cNvPr id="6" name="Rectangle à coins arrondis 5"/>
          <p:cNvSpPr/>
          <p:nvPr/>
        </p:nvSpPr>
        <p:spPr>
          <a:xfrm>
            <a:off x="3200983" y="2697781"/>
            <a:ext cx="2787702" cy="10460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v"/>
            </a:pPr>
            <a:r>
              <a:rPr lang="fr-FR" sz="1600" b="1" dirty="0" smtClean="0">
                <a:solidFill>
                  <a:schemeClr val="tx1"/>
                </a:solidFill>
                <a:latin typeface="Calibri" panose="020F0502020204030204" pitchFamily="34" charset="0"/>
                <a:cs typeface="Calibri" panose="020F0502020204030204" pitchFamily="34" charset="0"/>
              </a:rPr>
              <a:t>Augmenter les Bénéfices</a:t>
            </a:r>
          </a:p>
          <a:p>
            <a:pPr marL="285750" indent="-285750">
              <a:lnSpc>
                <a:spcPct val="150000"/>
              </a:lnSpc>
              <a:buFont typeface="Wingdings" panose="05000000000000000000" pitchFamily="2" charset="2"/>
              <a:buChar char="v"/>
            </a:pPr>
            <a:r>
              <a:rPr lang="fr-FR" sz="1600" b="1" dirty="0" smtClean="0">
                <a:solidFill>
                  <a:schemeClr val="tx1"/>
                </a:solidFill>
                <a:latin typeface="Calibri" panose="020F0502020204030204" pitchFamily="34" charset="0"/>
                <a:cs typeface="Calibri" panose="020F0502020204030204" pitchFamily="34" charset="0"/>
              </a:rPr>
              <a:t>Fidéliser la clientèle</a:t>
            </a:r>
            <a:endParaRPr lang="fr-FR" sz="1600" b="1" dirty="0">
              <a:solidFill>
                <a:schemeClr val="tx1"/>
              </a:solidFill>
              <a:latin typeface="Calibri" panose="020F0502020204030204" pitchFamily="34" charset="0"/>
              <a:cs typeface="Calibri" panose="020F0502020204030204" pitchFamily="34"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694" y="2010765"/>
            <a:ext cx="1550822" cy="872337"/>
          </a:xfrm>
          <a:prstGeom prst="rect">
            <a:avLst/>
          </a:prstGeom>
        </p:spPr>
      </p:pic>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2774" y="2343269"/>
            <a:ext cx="1614882" cy="486483"/>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28" y="2956510"/>
            <a:ext cx="2712720" cy="2148840"/>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3395" y="2855031"/>
            <a:ext cx="2453640" cy="2225040"/>
          </a:xfrm>
          <a:prstGeom prst="rect">
            <a:avLst/>
          </a:prstGeom>
        </p:spPr>
      </p:pic>
      <p:sp>
        <p:nvSpPr>
          <p:cNvPr id="10" name="ZoneTexte 9"/>
          <p:cNvSpPr txBox="1"/>
          <p:nvPr/>
        </p:nvSpPr>
        <p:spPr>
          <a:xfrm>
            <a:off x="6692774" y="3589965"/>
            <a:ext cx="562708" cy="307777"/>
          </a:xfrm>
          <a:prstGeom prst="rect">
            <a:avLst/>
          </a:prstGeom>
          <a:noFill/>
        </p:spPr>
        <p:txBody>
          <a:bodyPr wrap="square" rtlCol="0">
            <a:spAutoFit/>
          </a:bodyPr>
          <a:lstStyle/>
          <a:p>
            <a:r>
              <a:rPr lang="fr-FR" b="1" dirty="0" smtClean="0">
                <a:solidFill>
                  <a:schemeClr val="tx1"/>
                </a:solidFill>
              </a:rPr>
              <a:t>35%</a:t>
            </a:r>
            <a:endParaRPr lang="fr-FR" b="1" dirty="0">
              <a:solidFill>
                <a:schemeClr val="tx1"/>
              </a:solidFill>
            </a:endParaRPr>
          </a:p>
        </p:txBody>
      </p:sp>
      <p:sp>
        <p:nvSpPr>
          <p:cNvPr id="13" name="ZoneTexte 12"/>
          <p:cNvSpPr txBox="1"/>
          <p:nvPr/>
        </p:nvSpPr>
        <p:spPr>
          <a:xfrm>
            <a:off x="7711607" y="3977460"/>
            <a:ext cx="562708" cy="307777"/>
          </a:xfrm>
          <a:prstGeom prst="rect">
            <a:avLst/>
          </a:prstGeom>
          <a:noFill/>
        </p:spPr>
        <p:txBody>
          <a:bodyPr wrap="square" rtlCol="0">
            <a:spAutoFit/>
          </a:bodyPr>
          <a:lstStyle/>
          <a:p>
            <a:r>
              <a:rPr lang="fr-FR" b="1" dirty="0" smtClean="0">
                <a:solidFill>
                  <a:schemeClr val="bg1"/>
                </a:solidFill>
              </a:rPr>
              <a:t>65%</a:t>
            </a:r>
            <a:endParaRPr lang="fr-FR" b="1" dirty="0">
              <a:solidFill>
                <a:schemeClr val="bg1"/>
              </a:solidFill>
            </a:endParaRPr>
          </a:p>
        </p:txBody>
      </p:sp>
      <p:sp>
        <p:nvSpPr>
          <p:cNvPr id="14" name="ZoneTexte 13"/>
          <p:cNvSpPr txBox="1"/>
          <p:nvPr/>
        </p:nvSpPr>
        <p:spPr>
          <a:xfrm>
            <a:off x="526694" y="3636713"/>
            <a:ext cx="562708" cy="307777"/>
          </a:xfrm>
          <a:prstGeom prst="rect">
            <a:avLst/>
          </a:prstGeom>
          <a:noFill/>
        </p:spPr>
        <p:txBody>
          <a:bodyPr wrap="square" rtlCol="0">
            <a:spAutoFit/>
          </a:bodyPr>
          <a:lstStyle/>
          <a:p>
            <a:r>
              <a:rPr lang="fr-FR" b="1" dirty="0" smtClean="0">
                <a:solidFill>
                  <a:schemeClr val="tx1"/>
                </a:solidFill>
              </a:rPr>
              <a:t>34%</a:t>
            </a:r>
            <a:endParaRPr lang="fr-FR" b="1" dirty="0">
              <a:solidFill>
                <a:schemeClr val="tx1"/>
              </a:solidFill>
            </a:endParaRPr>
          </a:p>
        </p:txBody>
      </p:sp>
      <p:sp>
        <p:nvSpPr>
          <p:cNvPr id="15" name="ZoneTexte 14"/>
          <p:cNvSpPr txBox="1"/>
          <p:nvPr/>
        </p:nvSpPr>
        <p:spPr>
          <a:xfrm>
            <a:off x="1521843" y="4026720"/>
            <a:ext cx="562708" cy="307777"/>
          </a:xfrm>
          <a:prstGeom prst="rect">
            <a:avLst/>
          </a:prstGeom>
          <a:noFill/>
        </p:spPr>
        <p:txBody>
          <a:bodyPr wrap="square" rtlCol="0">
            <a:spAutoFit/>
          </a:bodyPr>
          <a:lstStyle/>
          <a:p>
            <a:r>
              <a:rPr lang="fr-FR" b="1" dirty="0" smtClean="0">
                <a:solidFill>
                  <a:schemeClr val="tx1"/>
                </a:solidFill>
              </a:rPr>
              <a:t>66%</a:t>
            </a:r>
            <a:endParaRPr lang="fr-FR" b="1" dirty="0">
              <a:solidFill>
                <a:schemeClr val="tx1"/>
              </a:solidFill>
            </a:endParaRPr>
          </a:p>
        </p:txBody>
      </p:sp>
    </p:spTree>
    <p:extLst>
      <p:ext uri="{BB962C8B-B14F-4D97-AF65-F5344CB8AC3E}">
        <p14:creationId xmlns:p14="http://schemas.microsoft.com/office/powerpoint/2010/main" val="64388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1000" fill="hold"/>
                                        <p:tgtEl>
                                          <p:spTgt spid="9"/>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1000"/>
                                        <p:tgtEl>
                                          <p:spTgt spid="10"/>
                                        </p:tgtEl>
                                      </p:cBhvr>
                                    </p:animEffect>
                                    <p:anim calcmode="lin" valueType="num">
                                      <p:cBhvr>
                                        <p:cTn id="61" dur="1000" fill="hold"/>
                                        <p:tgtEl>
                                          <p:spTgt spid="10"/>
                                        </p:tgtEl>
                                        <p:attrNameLst>
                                          <p:attrName>ppt_x</p:attrName>
                                        </p:attrNameLst>
                                      </p:cBhvr>
                                      <p:tavLst>
                                        <p:tav tm="0">
                                          <p:val>
                                            <p:strVal val="#ppt_x"/>
                                          </p:val>
                                        </p:tav>
                                        <p:tav tm="100000">
                                          <p:val>
                                            <p:strVal val="#ppt_x"/>
                                          </p:val>
                                        </p:tav>
                                      </p:tavLst>
                                    </p:anim>
                                    <p:anim calcmode="lin" valueType="num">
                                      <p:cBhvr>
                                        <p:cTn id="62" dur="1000" fill="hold"/>
                                        <p:tgtEl>
                                          <p:spTgt spid="10"/>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animBg="1"/>
      <p:bldP spid="10"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05377" y="1419822"/>
            <a:ext cx="8063057" cy="2314956"/>
          </a:xfrm>
          <a:prstGeom prst="rect">
            <a:avLst/>
          </a:prstGeom>
        </p:spPr>
        <p:txBody>
          <a:bodyPr spcFirstLastPara="1" wrap="square" lIns="0" tIns="0" rIns="0" bIns="0" anchor="b" anchorCtr="0">
            <a:noAutofit/>
          </a:bodyPr>
          <a:lstStyle/>
          <a:p>
            <a:r>
              <a:rPr lang="en-US" sz="2800" b="1" dirty="0" err="1">
                <a:ln w="0"/>
                <a:solidFill>
                  <a:schemeClr val="tx1"/>
                </a:solidFill>
                <a:effectLst>
                  <a:outerShdw blurRad="38100" dist="19050" dir="2700000" algn="tl" rotWithShape="0">
                    <a:schemeClr val="dk1">
                      <a:alpha val="40000"/>
                    </a:schemeClr>
                  </a:outerShdw>
                </a:effectLst>
              </a:rPr>
              <a:t>Approches</a:t>
            </a:r>
            <a:r>
              <a:rPr lang="en-US" sz="2800" b="1" dirty="0">
                <a:ln w="0"/>
                <a:solidFill>
                  <a:schemeClr val="tx1"/>
                </a:solidFill>
                <a:effectLst>
                  <a:outerShdw blurRad="38100" dist="19050" dir="2700000" algn="tl" rotWithShape="0">
                    <a:schemeClr val="dk1">
                      <a:alpha val="40000"/>
                    </a:schemeClr>
                  </a:outerShdw>
                </a:effectLst>
              </a:rPr>
              <a:t> de </a:t>
            </a:r>
            <a:r>
              <a:rPr lang="en-US" sz="2800" b="1" dirty="0" err="1">
                <a:ln w="0"/>
                <a:solidFill>
                  <a:schemeClr val="tx1"/>
                </a:solidFill>
                <a:effectLst>
                  <a:outerShdw blurRad="38100" dist="19050" dir="2700000" algn="tl" rotWithShape="0">
                    <a:schemeClr val="dk1">
                      <a:alpha val="40000"/>
                    </a:schemeClr>
                  </a:outerShdw>
                </a:effectLst>
              </a:rPr>
              <a:t>systèmes</a:t>
            </a:r>
            <a:r>
              <a:rPr lang="en-US" sz="2800" b="1" dirty="0">
                <a:ln w="0"/>
                <a:solidFill>
                  <a:schemeClr val="tx1"/>
                </a:solidFill>
                <a:effectLst>
                  <a:outerShdw blurRad="38100" dist="19050" dir="2700000" algn="tl" rotWithShape="0">
                    <a:schemeClr val="dk1">
                      <a:alpha val="40000"/>
                    </a:schemeClr>
                  </a:outerShdw>
                </a:effectLst>
              </a:rPr>
              <a:t> de </a:t>
            </a:r>
            <a:r>
              <a:rPr lang="en-US" sz="2800" b="1" dirty="0" err="1">
                <a:ln w="0"/>
                <a:solidFill>
                  <a:schemeClr val="tx1"/>
                </a:solidFill>
                <a:effectLst>
                  <a:outerShdw blurRad="38100" dist="19050" dir="2700000" algn="tl" rotWithShape="0">
                    <a:schemeClr val="dk1">
                      <a:alpha val="40000"/>
                    </a:schemeClr>
                  </a:outerShdw>
                </a:effectLst>
              </a:rPr>
              <a:t>recommandations</a:t>
            </a:r>
            <a:r>
              <a:rPr lang="en-US" b="1" dirty="0"/>
              <a:t/>
            </a:r>
            <a:br>
              <a:rPr lang="en-US" b="1" dirty="0"/>
            </a:br>
            <a:r>
              <a:rPr lang="en-US" b="1" dirty="0"/>
              <a:t/>
            </a:r>
            <a:br>
              <a:rPr lang="en-US" b="1" dirty="0"/>
            </a:br>
            <a:endParaRPr lang="fr-FR" b="1"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smtClean="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8837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dirty="0"/>
          </a:p>
        </p:txBody>
      </p:sp>
      <p:sp>
        <p:nvSpPr>
          <p:cNvPr id="3" name="Ellipse 2"/>
          <p:cNvSpPr/>
          <p:nvPr/>
        </p:nvSpPr>
        <p:spPr>
          <a:xfrm>
            <a:off x="1336244" y="512065"/>
            <a:ext cx="6693408" cy="972922"/>
          </a:xfrm>
          <a:prstGeom prst="ellipse">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Calibri" panose="020F0502020204030204" pitchFamily="34" charset="0"/>
                <a:cs typeface="Calibri" panose="020F0502020204030204" pitchFamily="34" charset="0"/>
              </a:rPr>
              <a:t>Les Système de recommandation basé sur le contenu</a:t>
            </a:r>
            <a:endParaRPr lang="en-US" sz="1600" b="1" dirty="0">
              <a:solidFill>
                <a:schemeClr val="tx1"/>
              </a:solidFill>
              <a:latin typeface="Calibri" panose="020F0502020204030204" pitchFamily="34" charset="0"/>
              <a:cs typeface="Calibri" panose="020F0502020204030204" pitchFamily="34" charset="0"/>
            </a:endParaRPr>
          </a:p>
        </p:txBody>
      </p:sp>
      <p:sp>
        <p:nvSpPr>
          <p:cNvPr id="4" name="Ellipse 3"/>
          <p:cNvSpPr/>
          <p:nvPr/>
        </p:nvSpPr>
        <p:spPr>
          <a:xfrm>
            <a:off x="1410615" y="1959254"/>
            <a:ext cx="6693408" cy="972922"/>
          </a:xfrm>
          <a:prstGeom prst="ellipse">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Calibri" panose="020F0502020204030204" pitchFamily="34" charset="0"/>
                <a:cs typeface="Calibri" panose="020F0502020204030204" pitchFamily="34" charset="0"/>
              </a:rPr>
              <a:t>Les Système de recommandation basés sur le filtrage collaboratif</a:t>
            </a:r>
            <a:endParaRPr lang="en-US" sz="1600" b="1" dirty="0">
              <a:solidFill>
                <a:schemeClr val="tx1"/>
              </a:solidFill>
              <a:latin typeface="Calibri" panose="020F0502020204030204" pitchFamily="34" charset="0"/>
              <a:cs typeface="Calibri" panose="020F0502020204030204" pitchFamily="34" charset="0"/>
            </a:endParaRPr>
          </a:p>
        </p:txBody>
      </p:sp>
      <p:sp>
        <p:nvSpPr>
          <p:cNvPr id="5" name="Ellipse 4"/>
          <p:cNvSpPr/>
          <p:nvPr/>
        </p:nvSpPr>
        <p:spPr>
          <a:xfrm>
            <a:off x="1336244" y="3494226"/>
            <a:ext cx="6693408" cy="972922"/>
          </a:xfrm>
          <a:prstGeom prst="ellipse">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Calibri" panose="020F0502020204030204" pitchFamily="34" charset="0"/>
                <a:cs typeface="Calibri" panose="020F0502020204030204" pitchFamily="34" charset="0"/>
              </a:rPr>
              <a:t>Systèmes recommandation le filtrage hybride</a:t>
            </a:r>
            <a:endParaRPr lang="en-US" sz="16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15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3" name="ZoneTexte 2"/>
          <p:cNvSpPr txBox="1"/>
          <p:nvPr/>
        </p:nvSpPr>
        <p:spPr>
          <a:xfrm>
            <a:off x="1035101" y="214523"/>
            <a:ext cx="7760208" cy="461665"/>
          </a:xfrm>
          <a:prstGeom prst="rect">
            <a:avLst/>
          </a:prstGeom>
          <a:noFill/>
        </p:spPr>
        <p:txBody>
          <a:bodyPr wrap="square" rtlCol="0">
            <a:spAutoFit/>
          </a:bodyPr>
          <a:lstStyle/>
          <a:p>
            <a:r>
              <a:rPr lang="fr-FR" sz="2400" b="1" dirty="0">
                <a:solidFill>
                  <a:schemeClr val="tx1"/>
                </a:solidFill>
                <a:latin typeface="Calibri" panose="020F0502020204030204" pitchFamily="34" charset="0"/>
                <a:cs typeface="Calibri" panose="020F0502020204030204" pitchFamily="34" charset="0"/>
              </a:rPr>
              <a:t>Les Système de recommandation basé sur le contenu</a:t>
            </a:r>
            <a:endParaRPr lang="en-US" sz="2400" b="1" dirty="0">
              <a:solidFill>
                <a:schemeClr val="tx1"/>
              </a:solidFill>
              <a:latin typeface="Calibri" panose="020F0502020204030204" pitchFamily="34" charset="0"/>
              <a:cs typeface="Calibri" panose="020F0502020204030204" pitchFamily="34" charset="0"/>
            </a:endParaRPr>
          </a:p>
        </p:txBody>
      </p:sp>
      <p:sp>
        <p:nvSpPr>
          <p:cNvPr id="8" name="ZoneTexte 7"/>
          <p:cNvSpPr txBox="1"/>
          <p:nvPr/>
        </p:nvSpPr>
        <p:spPr>
          <a:xfrm>
            <a:off x="380391" y="1117038"/>
            <a:ext cx="3157728" cy="3139321"/>
          </a:xfrm>
          <a:prstGeom prst="rect">
            <a:avLst/>
          </a:prstGeom>
          <a:noFill/>
        </p:spPr>
        <p:txBody>
          <a:bodyPr wrap="square" rtlCol="0">
            <a:spAutoFit/>
          </a:bodyPr>
          <a:lstStyle/>
          <a:p>
            <a:pPr algn="just"/>
            <a:r>
              <a:rPr lang="fr-FR" sz="1800" dirty="0"/>
              <a:t>Pour les recommandations basées sur le contenu </a:t>
            </a:r>
            <a:r>
              <a:rPr lang="fr-FR" sz="1800" dirty="0" smtClean="0"/>
              <a:t>la </a:t>
            </a:r>
            <a:r>
              <a:rPr lang="fr-FR" sz="1800" dirty="0"/>
              <a:t>tâche consiste à déterminer quels éléments du catalogue coïncident le mieux avec les préférences de l’utilisateur. Une telle approche ne requiert pas une grande communauté d’utilisateurs ou un gros historique d’utilisation du système.</a:t>
            </a:r>
            <a:endParaRPr lang="en-US" sz="18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634" y="1117038"/>
            <a:ext cx="3230774" cy="3319440"/>
          </a:xfrm>
          <a:prstGeom prst="rect">
            <a:avLst/>
          </a:prstGeom>
        </p:spPr>
      </p:pic>
    </p:spTree>
    <p:extLst>
      <p:ext uri="{BB962C8B-B14F-4D97-AF65-F5344CB8AC3E}">
        <p14:creationId xmlns:p14="http://schemas.microsoft.com/office/powerpoint/2010/main" val="195638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05925" cy="4742688"/>
          </a:xfrm>
          <a:prstGeom prst="rect">
            <a:avLst/>
          </a:prstGeom>
        </p:spPr>
      </p:pic>
    </p:spTree>
    <p:extLst>
      <p:ext uri="{BB962C8B-B14F-4D97-AF65-F5344CB8AC3E}">
        <p14:creationId xmlns:p14="http://schemas.microsoft.com/office/powerpoint/2010/main" val="187970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70" y="1320851"/>
            <a:ext cx="7442200" cy="3822649"/>
          </a:xfrm>
          <a:prstGeom prst="rect">
            <a:avLst/>
          </a:prstGeom>
        </p:spPr>
      </p:pic>
      <p:sp>
        <p:nvSpPr>
          <p:cNvPr id="3" name="ZoneTexte 2"/>
          <p:cNvSpPr txBox="1"/>
          <p:nvPr/>
        </p:nvSpPr>
        <p:spPr>
          <a:xfrm>
            <a:off x="677670" y="482803"/>
            <a:ext cx="7842503" cy="646331"/>
          </a:xfrm>
          <a:prstGeom prst="rect">
            <a:avLst/>
          </a:prstGeom>
          <a:noFill/>
        </p:spPr>
        <p:txBody>
          <a:bodyPr wrap="square" rtlCol="0">
            <a:spAutoFit/>
          </a:bodyPr>
          <a:lstStyle/>
          <a:p>
            <a:r>
              <a:rPr lang="fr-FR" sz="1800" dirty="0" smtClean="0"/>
              <a:t>Le filtrage basé sur le contenu se base sur le contenu , il ne prend pas en compte l’évaluation d’autres utilisateurs</a:t>
            </a:r>
            <a:endParaRPr lang="fr-FR" sz="1800" dirty="0"/>
          </a:p>
        </p:txBody>
      </p:sp>
    </p:spTree>
    <p:extLst>
      <p:ext uri="{BB962C8B-B14F-4D97-AF65-F5344CB8AC3E}">
        <p14:creationId xmlns:p14="http://schemas.microsoft.com/office/powerpoint/2010/main" val="263944320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3" name="ZoneTexte 2"/>
          <p:cNvSpPr txBox="1"/>
          <p:nvPr/>
        </p:nvSpPr>
        <p:spPr>
          <a:xfrm>
            <a:off x="335818" y="287112"/>
            <a:ext cx="8541657" cy="461665"/>
          </a:xfrm>
          <a:prstGeom prst="rect">
            <a:avLst/>
          </a:prstGeom>
          <a:noFill/>
        </p:spPr>
        <p:txBody>
          <a:bodyPr wrap="square" rtlCol="0">
            <a:spAutoFit/>
          </a:bodyPr>
          <a:lstStyle/>
          <a:p>
            <a:r>
              <a:rPr lang="fr-FR" sz="2400" b="1" dirty="0">
                <a:solidFill>
                  <a:schemeClr val="tx1"/>
                </a:solidFill>
                <a:latin typeface="Calibri" panose="020F0502020204030204" pitchFamily="34" charset="0"/>
                <a:cs typeface="Calibri" panose="020F0502020204030204" pitchFamily="34" charset="0"/>
              </a:rPr>
              <a:t>Les Système de recommandation basés sur le filtrage collaboratif</a:t>
            </a:r>
            <a:endParaRPr lang="en-US" sz="2400" b="1" dirty="0">
              <a:solidFill>
                <a:schemeClr val="tx1"/>
              </a:solidFill>
              <a:latin typeface="Calibri" panose="020F0502020204030204" pitchFamily="34" charset="0"/>
              <a:cs typeface="Calibri" panose="020F0502020204030204" pitchFamily="34" charset="0"/>
            </a:endParaRPr>
          </a:p>
        </p:txBody>
      </p:sp>
      <p:sp>
        <p:nvSpPr>
          <p:cNvPr id="7" name="ZoneTexte 6"/>
          <p:cNvSpPr txBox="1"/>
          <p:nvPr/>
        </p:nvSpPr>
        <p:spPr>
          <a:xfrm>
            <a:off x="210434" y="1411263"/>
            <a:ext cx="4851683" cy="2862322"/>
          </a:xfrm>
          <a:prstGeom prst="rect">
            <a:avLst/>
          </a:prstGeom>
          <a:noFill/>
        </p:spPr>
        <p:txBody>
          <a:bodyPr wrap="square" rtlCol="0">
            <a:spAutoFit/>
          </a:bodyPr>
          <a:lstStyle/>
          <a:p>
            <a:pPr algn="just"/>
            <a:r>
              <a:rPr lang="fr-FR" sz="1800" dirty="0"/>
              <a:t>Les systèmes basés sur le filtrage collaboratif produisent des recommandations en calculant la similarité entre les préférences d’un utilisateur et celles d’autres utilisateurs </a:t>
            </a:r>
            <a:r>
              <a:rPr lang="fr-FR" sz="1800" dirty="0" smtClean="0"/>
              <a:t>.</a:t>
            </a:r>
            <a:endParaRPr lang="fr-FR" sz="1800" dirty="0"/>
          </a:p>
          <a:p>
            <a:pPr algn="just"/>
            <a:r>
              <a:rPr lang="fr-FR" sz="1800" dirty="0"/>
              <a:t>De tels systèmes ne tentent pas d’analyser ou de comprendre le contenu des éléments à recommander. La méthode consiste à faire des prévisions automatiques sur les intérêts d’un utilisateur en collectant des avis de nombreux utilisateurs</a:t>
            </a:r>
            <a:endParaRPr lang="en-US" sz="1800" dirty="0"/>
          </a:p>
        </p:txBody>
      </p:sp>
      <p:pic>
        <p:nvPicPr>
          <p:cNvPr id="29" name="Imag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139" y="1411263"/>
            <a:ext cx="3309490" cy="3726798"/>
          </a:xfrm>
          <a:prstGeom prst="rect">
            <a:avLst/>
          </a:prstGeom>
        </p:spPr>
      </p:pic>
    </p:spTree>
    <p:extLst>
      <p:ext uri="{BB962C8B-B14F-4D97-AF65-F5344CB8AC3E}">
        <p14:creationId xmlns:p14="http://schemas.microsoft.com/office/powerpoint/2010/main" val="215768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05925" cy="3048000"/>
          </a:xfrm>
          <a:prstGeom prst="rect">
            <a:avLst/>
          </a:prstGeom>
        </p:spPr>
      </p:pic>
      <p:sp>
        <p:nvSpPr>
          <p:cNvPr id="7" name="ZoneTexte 6"/>
          <p:cNvSpPr txBox="1"/>
          <p:nvPr/>
        </p:nvSpPr>
        <p:spPr>
          <a:xfrm>
            <a:off x="279399" y="3225800"/>
            <a:ext cx="8369625" cy="923330"/>
          </a:xfrm>
          <a:prstGeom prst="rect">
            <a:avLst/>
          </a:prstGeom>
          <a:noFill/>
        </p:spPr>
        <p:txBody>
          <a:bodyPr wrap="square" rtlCol="0">
            <a:spAutoFit/>
          </a:bodyPr>
          <a:lstStyle/>
          <a:p>
            <a:pPr algn="just"/>
            <a:r>
              <a:rPr lang="fr-FR" sz="1800" dirty="0"/>
              <a:t>Il cherche à croiser les navigations des utilisateurs pour faire profiter les uns des liens entre données récoltées sur les autres. La liaison entre un item et un utilisateur se fait sur la base de l'hypothèse suivante:</a:t>
            </a:r>
          </a:p>
        </p:txBody>
      </p:sp>
      <p:sp>
        <p:nvSpPr>
          <p:cNvPr id="3" name="ZoneTexte 2"/>
          <p:cNvSpPr txBox="1"/>
          <p:nvPr/>
        </p:nvSpPr>
        <p:spPr>
          <a:xfrm>
            <a:off x="217714" y="4180114"/>
            <a:ext cx="8621486" cy="923330"/>
          </a:xfrm>
          <a:prstGeom prst="rect">
            <a:avLst/>
          </a:prstGeom>
          <a:noFill/>
        </p:spPr>
        <p:txBody>
          <a:bodyPr wrap="square" rtlCol="0">
            <a:spAutoFit/>
          </a:bodyPr>
          <a:lstStyle/>
          <a:p>
            <a:pPr algn="just"/>
            <a:r>
              <a:rPr lang="fr-FR" sz="1600" b="1" dirty="0"/>
              <a:t> </a:t>
            </a:r>
            <a:r>
              <a:rPr lang="fr-FR" sz="1800" dirty="0" smtClean="0"/>
              <a:t>Les </a:t>
            </a:r>
            <a:r>
              <a:rPr lang="fr-FR" sz="1800" dirty="0"/>
              <a:t>utilisateurs qui ont aimé les mêmes items que l'utilisateur A, aiment aussi ces items là, que nous pouvons recommander B .</a:t>
            </a:r>
            <a:endParaRPr lang="en-US" sz="1800" dirty="0"/>
          </a:p>
          <a:p>
            <a:pPr algn="just"/>
            <a:endParaRPr lang="en-US" sz="1800" dirty="0"/>
          </a:p>
        </p:txBody>
      </p:sp>
    </p:spTree>
    <p:extLst>
      <p:ext uri="{BB962C8B-B14F-4D97-AF65-F5344CB8AC3E}">
        <p14:creationId xmlns:p14="http://schemas.microsoft.com/office/powerpoint/2010/main" val="233692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graphicFrame>
        <p:nvGraphicFramePr>
          <p:cNvPr id="3" name="Tableau 2"/>
          <p:cNvGraphicFramePr>
            <a:graphicFrameLocks noGrp="1"/>
          </p:cNvGraphicFramePr>
          <p:nvPr>
            <p:extLst/>
          </p:nvPr>
        </p:nvGraphicFramePr>
        <p:xfrm>
          <a:off x="0" y="108497"/>
          <a:ext cx="3860800" cy="4196083"/>
        </p:xfrm>
        <a:graphic>
          <a:graphicData uri="http://schemas.openxmlformats.org/drawingml/2006/table">
            <a:tbl>
              <a:tblPr firstRow="1" bandRow="1">
                <a:tableStyleId>{11E2214B-EEA6-4F0E-851E-DA328E0D34B4}</a:tableStyleId>
              </a:tblPr>
              <a:tblGrid>
                <a:gridCol w="769249">
                  <a:extLst>
                    <a:ext uri="{9D8B030D-6E8A-4147-A177-3AD203B41FA5}">
                      <a16:colId xmlns:a16="http://schemas.microsoft.com/office/drawing/2014/main" xmlns="" val="3230442505"/>
                    </a:ext>
                  </a:extLst>
                </a:gridCol>
                <a:gridCol w="740237">
                  <a:extLst>
                    <a:ext uri="{9D8B030D-6E8A-4147-A177-3AD203B41FA5}">
                      <a16:colId xmlns:a16="http://schemas.microsoft.com/office/drawing/2014/main" xmlns="" val="1031986872"/>
                    </a:ext>
                  </a:extLst>
                </a:gridCol>
                <a:gridCol w="682171">
                  <a:extLst>
                    <a:ext uri="{9D8B030D-6E8A-4147-A177-3AD203B41FA5}">
                      <a16:colId xmlns:a16="http://schemas.microsoft.com/office/drawing/2014/main" xmlns="" val="1871246490"/>
                    </a:ext>
                  </a:extLst>
                </a:gridCol>
                <a:gridCol w="682172">
                  <a:extLst>
                    <a:ext uri="{9D8B030D-6E8A-4147-A177-3AD203B41FA5}">
                      <a16:colId xmlns:a16="http://schemas.microsoft.com/office/drawing/2014/main" xmlns="" val="2521221525"/>
                    </a:ext>
                  </a:extLst>
                </a:gridCol>
                <a:gridCol w="986971">
                  <a:extLst>
                    <a:ext uri="{9D8B030D-6E8A-4147-A177-3AD203B41FA5}">
                      <a16:colId xmlns:a16="http://schemas.microsoft.com/office/drawing/2014/main" xmlns="" val="1980049131"/>
                    </a:ext>
                  </a:extLst>
                </a:gridCol>
              </a:tblGrid>
              <a:tr h="924655">
                <a:tc>
                  <a:txBody>
                    <a:bodyPr/>
                    <a:lstStyle/>
                    <a:p>
                      <a:endParaRPr lang="en-US" sz="1400" b="1" dirty="0"/>
                    </a:p>
                  </a:txBody>
                  <a:tcPr/>
                </a:tc>
                <a:tc>
                  <a:txBody>
                    <a:bodyPr/>
                    <a:lstStyle/>
                    <a:p>
                      <a:endParaRPr lang="fr-FR" sz="1400" b="1" dirty="0" smtClean="0"/>
                    </a:p>
                    <a:p>
                      <a:r>
                        <a:rPr lang="fr-FR" sz="1400" b="1" dirty="0" smtClean="0"/>
                        <a:t>JANE</a:t>
                      </a:r>
                      <a:endParaRPr lang="en-US" sz="1400" b="1" dirty="0"/>
                    </a:p>
                  </a:txBody>
                  <a:tcPr>
                    <a:solidFill>
                      <a:schemeClr val="accent5">
                        <a:lumMod val="20000"/>
                        <a:lumOff val="80000"/>
                      </a:schemeClr>
                    </a:solidFill>
                  </a:tcPr>
                </a:tc>
                <a:tc>
                  <a:txBody>
                    <a:bodyPr/>
                    <a:lstStyle/>
                    <a:p>
                      <a:endParaRPr lang="fr-FR" sz="1400" b="1" dirty="0" smtClean="0"/>
                    </a:p>
                    <a:p>
                      <a:r>
                        <a:rPr lang="fr-FR" sz="1400" b="1" dirty="0" smtClean="0"/>
                        <a:t>TIM</a:t>
                      </a:r>
                      <a:endParaRPr lang="en-US" sz="1400" b="1" dirty="0"/>
                    </a:p>
                  </a:txBody>
                  <a:tcPr>
                    <a:solidFill>
                      <a:schemeClr val="accent6">
                        <a:lumMod val="20000"/>
                        <a:lumOff val="80000"/>
                      </a:schemeClr>
                    </a:solidFill>
                  </a:tcPr>
                </a:tc>
                <a:tc>
                  <a:txBody>
                    <a:bodyPr/>
                    <a:lstStyle/>
                    <a:p>
                      <a:endParaRPr lang="fr-FR" sz="1400" b="1" dirty="0" smtClean="0"/>
                    </a:p>
                    <a:p>
                      <a:r>
                        <a:rPr lang="fr-FR" sz="1400" b="1" dirty="0" smtClean="0"/>
                        <a:t>DON</a:t>
                      </a:r>
                      <a:endParaRPr lang="en-US" sz="1400" b="1" dirty="0"/>
                    </a:p>
                  </a:txBody>
                  <a:tcPr>
                    <a:solidFill>
                      <a:schemeClr val="accent4">
                        <a:lumMod val="20000"/>
                        <a:lumOff val="80000"/>
                      </a:schemeClr>
                    </a:solidFill>
                  </a:tcPr>
                </a:tc>
                <a:tc>
                  <a:txBody>
                    <a:bodyPr/>
                    <a:lstStyle/>
                    <a:p>
                      <a:endParaRPr lang="fr-FR" sz="1400" b="1" dirty="0" smtClean="0"/>
                    </a:p>
                    <a:p>
                      <a:r>
                        <a:rPr lang="fr-FR" sz="1400" b="1" dirty="0" smtClean="0"/>
                        <a:t>SENDRA</a:t>
                      </a:r>
                      <a:endParaRPr lang="en-US" sz="1400" b="1" dirty="0"/>
                    </a:p>
                  </a:txBody>
                  <a:tcPr>
                    <a:solidFill>
                      <a:schemeClr val="accent2">
                        <a:lumMod val="20000"/>
                        <a:lumOff val="80000"/>
                      </a:schemeClr>
                    </a:solidFill>
                  </a:tcPr>
                </a:tc>
                <a:extLst>
                  <a:ext uri="{0D108BD9-81ED-4DB2-BD59-A6C34878D82A}">
                    <a16:rowId xmlns:a16="http://schemas.microsoft.com/office/drawing/2014/main" xmlns="" val="739307560"/>
                  </a:ext>
                </a:extLst>
              </a:tr>
              <a:tr h="793319">
                <a:tc>
                  <a:txBody>
                    <a:bodyPr/>
                    <a:lstStyle/>
                    <a:p>
                      <a:endParaRPr lang="fr-FR" sz="1600" dirty="0" smtClean="0"/>
                    </a:p>
                    <a:p>
                      <a:r>
                        <a:rPr lang="fr-FR" sz="1600" b="1" dirty="0" smtClean="0"/>
                        <a:t>Item1</a:t>
                      </a:r>
                      <a:endParaRPr lang="en-US" sz="1600" b="1"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xmlns="" val="1843404507"/>
                  </a:ext>
                </a:extLst>
              </a:tr>
              <a:tr h="832189">
                <a:tc>
                  <a:txBody>
                    <a:bodyPr/>
                    <a:lstStyle/>
                    <a:p>
                      <a:endParaRPr lang="fr-FR" sz="1600" b="1" dirty="0" smtClean="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smtClean="0"/>
                        <a:t>Item2</a:t>
                      </a:r>
                      <a:endParaRPr lang="en-US" sz="1600" b="1" dirty="0" smtClean="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xmlns="" val="2739548066"/>
                  </a:ext>
                </a:extLst>
              </a:tr>
              <a:tr h="801367">
                <a:tc>
                  <a:txBody>
                    <a:bodyPr/>
                    <a:lstStyle/>
                    <a:p>
                      <a:endParaRPr lang="fr-FR" sz="1600" dirty="0" smtClean="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smtClean="0"/>
                        <a:t>Item3</a:t>
                      </a:r>
                      <a:endParaRPr lang="en-US" sz="1600" b="1" dirty="0" smtClean="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xmlns="" val="4031073483"/>
                  </a:ext>
                </a:extLst>
              </a:tr>
              <a:tr h="801367">
                <a:tc>
                  <a:txBody>
                    <a:bodyPr/>
                    <a:lstStyle/>
                    <a:p>
                      <a:endParaRPr lang="fr-FR" sz="1600" dirty="0" smtClean="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smtClean="0"/>
                        <a:t>Item4</a:t>
                      </a:r>
                      <a:endParaRPr lang="en-US" sz="1600" b="1" dirty="0" smtClean="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xmlns="" val="2965304839"/>
                  </a:ext>
                </a:extLst>
              </a:tr>
            </a:tbl>
          </a:graphicData>
        </a:graphic>
      </p:graphicFrame>
      <p:sp>
        <p:nvSpPr>
          <p:cNvPr id="22" name="ZoneTexte 21"/>
          <p:cNvSpPr txBox="1"/>
          <p:nvPr/>
        </p:nvSpPr>
        <p:spPr>
          <a:xfrm>
            <a:off x="820058" y="4588110"/>
            <a:ext cx="1625600" cy="338554"/>
          </a:xfrm>
          <a:prstGeom prst="rect">
            <a:avLst/>
          </a:prstGeom>
          <a:noFill/>
        </p:spPr>
        <p:txBody>
          <a:bodyPr wrap="square" rtlCol="0">
            <a:spAutoFit/>
          </a:bodyPr>
          <a:lstStyle/>
          <a:p>
            <a:r>
              <a:rPr lang="fr-FR" sz="1600" b="1" dirty="0" smtClean="0"/>
              <a:t>User to user</a:t>
            </a:r>
            <a:endParaRPr lang="en-US" sz="1600" b="1" dirty="0"/>
          </a:p>
        </p:txBody>
      </p:sp>
      <p:sp>
        <p:nvSpPr>
          <p:cNvPr id="23" name="ZoneTexte 22"/>
          <p:cNvSpPr txBox="1"/>
          <p:nvPr/>
        </p:nvSpPr>
        <p:spPr>
          <a:xfrm rot="5400000">
            <a:off x="3741768" y="2593846"/>
            <a:ext cx="1527336" cy="338554"/>
          </a:xfrm>
          <a:prstGeom prst="rect">
            <a:avLst/>
          </a:prstGeom>
          <a:noFill/>
        </p:spPr>
        <p:txBody>
          <a:bodyPr wrap="square" rtlCol="0">
            <a:spAutoFit/>
          </a:bodyPr>
          <a:lstStyle/>
          <a:p>
            <a:r>
              <a:rPr lang="fr-FR" sz="1600" b="1" dirty="0" smtClean="0"/>
              <a:t>Item to Item</a:t>
            </a:r>
            <a:endParaRPr lang="en-US" sz="1600" b="1" dirty="0"/>
          </a:p>
        </p:txBody>
      </p:sp>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86" y="1117600"/>
            <a:ext cx="616857" cy="566057"/>
          </a:xfrm>
          <a:prstGeom prst="rect">
            <a:avLst/>
          </a:prstGeom>
        </p:spPr>
      </p:pic>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58" y="1891309"/>
            <a:ext cx="616857" cy="566057"/>
          </a:xfrm>
          <a:prstGeom prst="rect">
            <a:avLst/>
          </a:prstGeom>
        </p:spPr>
      </p:pic>
      <p:pic>
        <p:nvPicPr>
          <p:cNvPr id="28" name="Imag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670" y="2768001"/>
            <a:ext cx="606474" cy="612972"/>
          </a:xfrm>
          <a:prstGeom prst="rect">
            <a:avLst/>
          </a:prstGeom>
        </p:spPr>
      </p:pic>
      <p:pic>
        <p:nvPicPr>
          <p:cNvPr id="29" name="Imag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486" y="1847445"/>
            <a:ext cx="645048" cy="653783"/>
          </a:xfrm>
          <a:prstGeom prst="rect">
            <a:avLst/>
          </a:prstGeom>
        </p:spPr>
      </p:pic>
      <p:pic>
        <p:nvPicPr>
          <p:cNvPr id="30" name="Imag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486" y="3526791"/>
            <a:ext cx="645048" cy="653783"/>
          </a:xfrm>
          <a:prstGeom prst="rect">
            <a:avLst/>
          </a:prstGeom>
        </p:spPr>
      </p:pic>
      <p:pic>
        <p:nvPicPr>
          <p:cNvPr id="31" name="Imag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652" y="2768000"/>
            <a:ext cx="622882" cy="644639"/>
          </a:xfrm>
          <a:prstGeom prst="rect">
            <a:avLst/>
          </a:prstGeom>
        </p:spPr>
      </p:pic>
      <p:pic>
        <p:nvPicPr>
          <p:cNvPr id="32" name="Imag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0787" y="1117600"/>
            <a:ext cx="622191" cy="665003"/>
          </a:xfrm>
          <a:prstGeom prst="rect">
            <a:avLst/>
          </a:prstGeom>
        </p:spPr>
      </p:pic>
      <p:pic>
        <p:nvPicPr>
          <p:cNvPr id="33" name="Imag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7105" y="3526791"/>
            <a:ext cx="622191" cy="665003"/>
          </a:xfrm>
          <a:prstGeom prst="rect">
            <a:avLst/>
          </a:prstGeom>
        </p:spPr>
      </p:pic>
      <p:pic>
        <p:nvPicPr>
          <p:cNvPr id="34" name="Imag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3814" y="2767999"/>
            <a:ext cx="639164" cy="644639"/>
          </a:xfrm>
          <a:prstGeom prst="rect">
            <a:avLst/>
          </a:prstGeom>
        </p:spPr>
      </p:pic>
      <p:pic>
        <p:nvPicPr>
          <p:cNvPr id="35" name="Imag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6054" y="1060003"/>
            <a:ext cx="700362" cy="629728"/>
          </a:xfrm>
          <a:prstGeom prst="rect">
            <a:avLst/>
          </a:prstGeom>
        </p:spPr>
      </p:pic>
      <p:pic>
        <p:nvPicPr>
          <p:cNvPr id="36" name="Imag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22553" y="3562066"/>
            <a:ext cx="700362" cy="629728"/>
          </a:xfrm>
          <a:prstGeom prst="rect">
            <a:avLst/>
          </a:prstGeom>
        </p:spPr>
      </p:pic>
      <p:pic>
        <p:nvPicPr>
          <p:cNvPr id="37" name="Imag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2553" y="2021620"/>
            <a:ext cx="707085" cy="569656"/>
          </a:xfrm>
          <a:prstGeom prst="rect">
            <a:avLst/>
          </a:prstGeom>
        </p:spPr>
      </p:pic>
      <p:pic>
        <p:nvPicPr>
          <p:cNvPr id="41" name="Imag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3056" y="1099309"/>
            <a:ext cx="645048" cy="653783"/>
          </a:xfrm>
          <a:prstGeom prst="rect">
            <a:avLst/>
          </a:prstGeom>
        </p:spPr>
      </p:pic>
      <p:sp>
        <p:nvSpPr>
          <p:cNvPr id="5" name="Accolade fermante 4"/>
          <p:cNvSpPr/>
          <p:nvPr/>
        </p:nvSpPr>
        <p:spPr>
          <a:xfrm>
            <a:off x="3889695" y="1394176"/>
            <a:ext cx="346783" cy="251868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24" name="Accolade fermante 23"/>
          <p:cNvSpPr/>
          <p:nvPr/>
        </p:nvSpPr>
        <p:spPr>
          <a:xfrm rot="5400000">
            <a:off x="1374154" y="4163828"/>
            <a:ext cx="270663" cy="577900"/>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27" name="ZoneTexte 26"/>
          <p:cNvSpPr txBox="1"/>
          <p:nvPr/>
        </p:nvSpPr>
        <p:spPr>
          <a:xfrm rot="5400000">
            <a:off x="3741768" y="2593847"/>
            <a:ext cx="1527336" cy="338554"/>
          </a:xfrm>
          <a:prstGeom prst="rect">
            <a:avLst/>
          </a:prstGeom>
          <a:noFill/>
        </p:spPr>
        <p:txBody>
          <a:bodyPr wrap="square" rtlCol="0">
            <a:spAutoFit/>
          </a:bodyPr>
          <a:lstStyle/>
          <a:p>
            <a:r>
              <a:rPr lang="fr-FR" sz="1600" b="1" dirty="0" smtClean="0"/>
              <a:t>Item to Item</a:t>
            </a:r>
            <a:endParaRPr lang="en-US" sz="1600" b="1" dirty="0"/>
          </a:p>
        </p:txBody>
      </p:sp>
      <p:sp>
        <p:nvSpPr>
          <p:cNvPr id="38" name="Accolade fermante 37"/>
          <p:cNvSpPr/>
          <p:nvPr/>
        </p:nvSpPr>
        <p:spPr>
          <a:xfrm>
            <a:off x="3889695" y="1394177"/>
            <a:ext cx="346783" cy="251868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40" name="Accolade fermante 39"/>
          <p:cNvSpPr/>
          <p:nvPr/>
        </p:nvSpPr>
        <p:spPr>
          <a:xfrm rot="5400000">
            <a:off x="1374154" y="4163829"/>
            <a:ext cx="270663" cy="577900"/>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42" name="ZoneTexte 41"/>
          <p:cNvSpPr txBox="1"/>
          <p:nvPr/>
        </p:nvSpPr>
        <p:spPr>
          <a:xfrm>
            <a:off x="5263195" y="756802"/>
            <a:ext cx="3704868" cy="2831544"/>
          </a:xfrm>
          <a:prstGeom prst="rect">
            <a:avLst/>
          </a:prstGeom>
          <a:noFill/>
        </p:spPr>
        <p:txBody>
          <a:bodyPr wrap="square" rtlCol="0">
            <a:spAutoFit/>
          </a:bodyPr>
          <a:lstStyle/>
          <a:p>
            <a:pPr algn="ctr"/>
            <a:r>
              <a:rPr lang="fr-FR" sz="2000" b="1" dirty="0" smtClean="0">
                <a:latin typeface="Calibri" panose="020F0502020204030204" pitchFamily="34" charset="0"/>
                <a:cs typeface="Calibri" panose="020F0502020204030204" pitchFamily="34" charset="0"/>
              </a:rPr>
              <a:t>User to user</a:t>
            </a:r>
          </a:p>
          <a:p>
            <a:endParaRPr lang="fr-FR" dirty="0">
              <a:latin typeface="Calibri" panose="020F0502020204030204" pitchFamily="34" charset="0"/>
              <a:cs typeface="Calibri" panose="020F0502020204030204" pitchFamily="34" charset="0"/>
            </a:endParaRPr>
          </a:p>
          <a:p>
            <a:pPr algn="just"/>
            <a:r>
              <a:rPr lang="fr-FR" sz="1800" dirty="0">
                <a:latin typeface="Calibri" panose="020F0502020204030204" pitchFamily="34" charset="0"/>
                <a:cs typeface="Calibri" panose="020F0502020204030204" pitchFamily="34" charset="0"/>
              </a:rPr>
              <a:t>Les recommandations sont faites en trouvant des utilisateurs ayant des avis similaires. Jane et Tim tous les deux aiment  l'Item 2 et n'aiment pas L'Item 3, il semble qu'ils ont des avis similaires, ce qui suggère qu'en général Jane et Tim sont du même avis. </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888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80">
                                          <p:stCondLst>
                                            <p:cond delay="0"/>
                                          </p:stCondLst>
                                        </p:cTn>
                                        <p:tgtEl>
                                          <p:spTgt spid="41"/>
                                        </p:tgtEl>
                                      </p:cBhvr>
                                    </p:animEffect>
                                    <p:anim calcmode="lin" valueType="num">
                                      <p:cBhvr>
                                        <p:cTn id="8"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3" dur="26">
                                          <p:stCondLst>
                                            <p:cond delay="650"/>
                                          </p:stCondLst>
                                        </p:cTn>
                                        <p:tgtEl>
                                          <p:spTgt spid="41"/>
                                        </p:tgtEl>
                                      </p:cBhvr>
                                      <p:to x="100000" y="60000"/>
                                    </p:animScale>
                                    <p:animScale>
                                      <p:cBhvr>
                                        <p:cTn id="14" dur="166" decel="50000">
                                          <p:stCondLst>
                                            <p:cond delay="676"/>
                                          </p:stCondLst>
                                        </p:cTn>
                                        <p:tgtEl>
                                          <p:spTgt spid="41"/>
                                        </p:tgtEl>
                                      </p:cBhvr>
                                      <p:to x="100000" y="100000"/>
                                    </p:animScale>
                                    <p:animScale>
                                      <p:cBhvr>
                                        <p:cTn id="15" dur="26">
                                          <p:stCondLst>
                                            <p:cond delay="1312"/>
                                          </p:stCondLst>
                                        </p:cTn>
                                        <p:tgtEl>
                                          <p:spTgt spid="41"/>
                                        </p:tgtEl>
                                      </p:cBhvr>
                                      <p:to x="100000" y="80000"/>
                                    </p:animScale>
                                    <p:animScale>
                                      <p:cBhvr>
                                        <p:cTn id="16" dur="166" decel="50000">
                                          <p:stCondLst>
                                            <p:cond delay="1338"/>
                                          </p:stCondLst>
                                        </p:cTn>
                                        <p:tgtEl>
                                          <p:spTgt spid="41"/>
                                        </p:tgtEl>
                                      </p:cBhvr>
                                      <p:to x="100000" y="100000"/>
                                    </p:animScale>
                                    <p:animScale>
                                      <p:cBhvr>
                                        <p:cTn id="17" dur="26">
                                          <p:stCondLst>
                                            <p:cond delay="1642"/>
                                          </p:stCondLst>
                                        </p:cTn>
                                        <p:tgtEl>
                                          <p:spTgt spid="41"/>
                                        </p:tgtEl>
                                      </p:cBhvr>
                                      <p:to x="100000" y="90000"/>
                                    </p:animScale>
                                    <p:animScale>
                                      <p:cBhvr>
                                        <p:cTn id="18" dur="166" decel="50000">
                                          <p:stCondLst>
                                            <p:cond delay="1668"/>
                                          </p:stCondLst>
                                        </p:cTn>
                                        <p:tgtEl>
                                          <p:spTgt spid="41"/>
                                        </p:tgtEl>
                                      </p:cBhvr>
                                      <p:to x="100000" y="100000"/>
                                    </p:animScale>
                                    <p:animScale>
                                      <p:cBhvr>
                                        <p:cTn id="19" dur="26">
                                          <p:stCondLst>
                                            <p:cond delay="1808"/>
                                          </p:stCondLst>
                                        </p:cTn>
                                        <p:tgtEl>
                                          <p:spTgt spid="41"/>
                                        </p:tgtEl>
                                      </p:cBhvr>
                                      <p:to x="100000" y="95000"/>
                                    </p:animScale>
                                    <p:animScale>
                                      <p:cBhvr>
                                        <p:cTn id="20" dur="166" decel="50000">
                                          <p:stCondLst>
                                            <p:cond delay="1834"/>
                                          </p:stCondLst>
                                        </p:cTn>
                                        <p:tgtEl>
                                          <p:spTgt spid="4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sz="1800" b="1">
                <a:latin typeface="Raleway" pitchFamily="2" charset="0"/>
              </a:rPr>
              <a:t>2</a:t>
            </a:fld>
            <a:endParaRPr sz="1800" b="1" dirty="0">
              <a:latin typeface="Raleway" pitchFamily="2" charset="0"/>
            </a:endParaRPr>
          </a:p>
        </p:txBody>
      </p:sp>
      <p:sp>
        <p:nvSpPr>
          <p:cNvPr id="8" name="Google Shape;1275;p37">
            <a:extLst>
              <a:ext uri="{FF2B5EF4-FFF2-40B4-BE49-F238E27FC236}">
                <a16:creationId xmlns="" xmlns:a16="http://schemas.microsoft.com/office/drawing/2014/main" id="{DC1CFD27-29E7-3169-7AFE-636E0D18AD8B}"/>
              </a:ext>
            </a:extLst>
          </p:cNvPr>
          <p:cNvSpPr txBox="1">
            <a:spLocks noGrp="1"/>
          </p:cNvSpPr>
          <p:nvPr>
            <p:ph type="title"/>
          </p:nvPr>
        </p:nvSpPr>
        <p:spPr>
          <a:xfrm>
            <a:off x="778522" y="518970"/>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b="1" dirty="0">
                <a:solidFill>
                  <a:schemeClr val="tx1"/>
                </a:solidFill>
                <a:latin typeface="Raleway" pitchFamily="2" charset="0"/>
              </a:rPr>
              <a:t>PLAN</a:t>
            </a:r>
            <a:r>
              <a:rPr lang="en" sz="3200" b="1" dirty="0">
                <a:latin typeface="Raleway" pitchFamily="2" charset="0"/>
              </a:rPr>
              <a:t>  </a:t>
            </a:r>
            <a:endParaRPr sz="3200" b="1" dirty="0">
              <a:latin typeface="Raleway" pitchFamily="2" charset="0"/>
            </a:endParaRPr>
          </a:p>
        </p:txBody>
      </p:sp>
      <p:sp>
        <p:nvSpPr>
          <p:cNvPr id="35" name="Google Shape;258;p35">
            <a:extLst>
              <a:ext uri="{FF2B5EF4-FFF2-40B4-BE49-F238E27FC236}">
                <a16:creationId xmlns="" xmlns:a16="http://schemas.microsoft.com/office/drawing/2014/main" id="{73D9C71A-3556-DBBE-C8FE-D8082FC47850}"/>
              </a:ext>
            </a:extLst>
          </p:cNvPr>
          <p:cNvSpPr txBox="1">
            <a:spLocks/>
          </p:cNvSpPr>
          <p:nvPr/>
        </p:nvSpPr>
        <p:spPr>
          <a:xfrm>
            <a:off x="1601472" y="1530037"/>
            <a:ext cx="26385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ln w="0"/>
                <a:solidFill>
                  <a:schemeClr val="tx1"/>
                </a:solidFill>
                <a:effectLst>
                  <a:outerShdw blurRad="38100" dist="19050" dir="2700000" algn="tl" rotWithShape="0">
                    <a:schemeClr val="dk1">
                      <a:alpha val="40000"/>
                    </a:schemeClr>
                  </a:outerShdw>
                </a:effectLst>
              </a:rPr>
              <a:t>Introduction</a:t>
            </a:r>
          </a:p>
        </p:txBody>
      </p:sp>
      <p:sp>
        <p:nvSpPr>
          <p:cNvPr id="37" name="Google Shape;260;p35">
            <a:extLst>
              <a:ext uri="{FF2B5EF4-FFF2-40B4-BE49-F238E27FC236}">
                <a16:creationId xmlns="" xmlns:a16="http://schemas.microsoft.com/office/drawing/2014/main" id="{1FDF92E0-B387-0118-1D28-1792E2F98619}"/>
              </a:ext>
            </a:extLst>
          </p:cNvPr>
          <p:cNvSpPr txBox="1">
            <a:spLocks/>
          </p:cNvSpPr>
          <p:nvPr/>
        </p:nvSpPr>
        <p:spPr>
          <a:xfrm>
            <a:off x="1559499" y="3296568"/>
            <a:ext cx="2638500"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rgbClr val="002060"/>
                </a:solidFill>
              </a:rPr>
              <a:t/>
            </a:r>
            <a:br>
              <a:rPr lang="en-US" sz="1600" dirty="0">
                <a:solidFill>
                  <a:srgbClr val="002060"/>
                </a:solidFill>
              </a:rPr>
            </a:br>
            <a:r>
              <a:rPr lang="en-US" sz="1600" b="1" dirty="0" err="1" smtClean="0">
                <a:ln w="0"/>
                <a:solidFill>
                  <a:schemeClr val="tx1"/>
                </a:solidFill>
                <a:effectLst>
                  <a:outerShdw blurRad="38100" dist="19050" dir="2700000" algn="tl" rotWithShape="0">
                    <a:schemeClr val="dk1">
                      <a:alpha val="40000"/>
                    </a:schemeClr>
                  </a:outerShdw>
                </a:effectLst>
              </a:rPr>
              <a:t>Pourquoi</a:t>
            </a:r>
            <a:r>
              <a:rPr lang="en-US" sz="1600" b="1" dirty="0" smtClean="0">
                <a:ln w="0"/>
                <a:solidFill>
                  <a:schemeClr val="tx1"/>
                </a:solidFill>
                <a:effectLst>
                  <a:outerShdw blurRad="38100" dist="19050" dir="2700000" algn="tl" rotWithShape="0">
                    <a:schemeClr val="dk1">
                      <a:alpha val="40000"/>
                    </a:schemeClr>
                  </a:outerShdw>
                </a:effectLst>
              </a:rPr>
              <a:t> les </a:t>
            </a:r>
            <a:r>
              <a:rPr lang="en-US" sz="1600" b="1" dirty="0" err="1" smtClean="0">
                <a:ln w="0"/>
                <a:solidFill>
                  <a:schemeClr val="tx1"/>
                </a:solidFill>
                <a:effectLst>
                  <a:outerShdw blurRad="38100" dist="19050" dir="2700000" algn="tl" rotWithShape="0">
                    <a:schemeClr val="dk1">
                      <a:alpha val="40000"/>
                    </a:schemeClr>
                  </a:outerShdw>
                </a:effectLst>
              </a:rPr>
              <a:t>systèmes</a:t>
            </a:r>
            <a:r>
              <a:rPr lang="en-US" sz="1600" b="1" dirty="0" smtClean="0">
                <a:ln w="0"/>
                <a:solidFill>
                  <a:schemeClr val="tx1"/>
                </a:solidFill>
                <a:effectLst>
                  <a:outerShdw blurRad="38100" dist="19050" dir="2700000" algn="tl" rotWithShape="0">
                    <a:schemeClr val="dk1">
                      <a:alpha val="40000"/>
                    </a:schemeClr>
                  </a:outerShdw>
                </a:effectLst>
              </a:rPr>
              <a:t> </a:t>
            </a:r>
            <a:r>
              <a:rPr lang="en-US" sz="1600" b="1" dirty="0">
                <a:ln w="0"/>
                <a:solidFill>
                  <a:schemeClr val="tx1"/>
                </a:solidFill>
                <a:effectLst>
                  <a:outerShdw blurRad="38100" dist="19050" dir="2700000" algn="tl" rotWithShape="0">
                    <a:schemeClr val="dk1">
                      <a:alpha val="40000"/>
                    </a:schemeClr>
                  </a:outerShdw>
                </a:effectLst>
              </a:rPr>
              <a:t>de </a:t>
            </a:r>
            <a:r>
              <a:rPr lang="en-US" sz="1600" b="1" dirty="0" err="1" smtClean="0">
                <a:ln w="0"/>
                <a:solidFill>
                  <a:schemeClr val="tx1"/>
                </a:solidFill>
                <a:effectLst>
                  <a:outerShdw blurRad="38100" dist="19050" dir="2700000" algn="tl" rotWithShape="0">
                    <a:schemeClr val="dk1">
                      <a:alpha val="40000"/>
                    </a:schemeClr>
                  </a:outerShdw>
                </a:effectLst>
              </a:rPr>
              <a:t>recommandation</a:t>
            </a:r>
            <a:endParaRPr kumimoji="0" lang="en-US" sz="1600" b="0" i="0" u="none" strike="noStrike" kern="0" cap="none" spc="0" normalizeH="0" baseline="0" noProof="0" dirty="0">
              <a:ln>
                <a:noFill/>
              </a:ln>
              <a:solidFill>
                <a:schemeClr val="tx1"/>
              </a:solidFill>
              <a:effectLst/>
              <a:uLnTx/>
              <a:uFillTx/>
              <a:sym typeface="Poppins SemiBold"/>
            </a:endParaRPr>
          </a:p>
        </p:txBody>
      </p:sp>
      <p:grpSp>
        <p:nvGrpSpPr>
          <p:cNvPr id="59" name="Groupe 58">
            <a:extLst>
              <a:ext uri="{FF2B5EF4-FFF2-40B4-BE49-F238E27FC236}">
                <a16:creationId xmlns="" xmlns:a16="http://schemas.microsoft.com/office/drawing/2014/main" id="{76FB1308-77E8-F48D-2CFB-E6276BB1115D}"/>
              </a:ext>
            </a:extLst>
          </p:cNvPr>
          <p:cNvGrpSpPr/>
          <p:nvPr/>
        </p:nvGrpSpPr>
        <p:grpSpPr>
          <a:xfrm>
            <a:off x="844827" y="1483097"/>
            <a:ext cx="665700" cy="434475"/>
            <a:chOff x="844826" y="1619006"/>
            <a:chExt cx="665700" cy="434475"/>
          </a:xfrm>
        </p:grpSpPr>
        <p:sp>
          <p:nvSpPr>
            <p:cNvPr id="39" name="Google Shape;262;p35">
              <a:extLst>
                <a:ext uri="{FF2B5EF4-FFF2-40B4-BE49-F238E27FC236}">
                  <a16:creationId xmlns="" xmlns:a16="http://schemas.microsoft.com/office/drawing/2014/main" id="{19F8BBFD-575A-7D26-E8EB-F342C541D754}"/>
                </a:ext>
              </a:extLst>
            </p:cNvPr>
            <p:cNvSpPr txBox="1">
              <a:spLocks/>
            </p:cNvSpPr>
            <p:nvPr/>
          </p:nvSpPr>
          <p:spPr>
            <a:xfrm>
              <a:off x="844826"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rPr>
                <a:t>01</a:t>
              </a:r>
            </a:p>
          </p:txBody>
        </p:sp>
        <p:cxnSp>
          <p:nvCxnSpPr>
            <p:cNvPr id="47" name="Google Shape;271;p35">
              <a:extLst>
                <a:ext uri="{FF2B5EF4-FFF2-40B4-BE49-F238E27FC236}">
                  <a16:creationId xmlns="" xmlns:a16="http://schemas.microsoft.com/office/drawing/2014/main" id="{5FCA9828-61FE-D9CF-B0F9-42F2B807DD7D}"/>
                </a:ext>
              </a:extLst>
            </p:cNvPr>
            <p:cNvCxnSpPr/>
            <p:nvPr/>
          </p:nvCxnSpPr>
          <p:spPr>
            <a:xfrm>
              <a:off x="844826" y="2053481"/>
              <a:ext cx="665700" cy="0"/>
            </a:xfrm>
            <a:prstGeom prst="straightConnector1">
              <a:avLst/>
            </a:prstGeom>
            <a:noFill/>
            <a:ln w="9525" cap="flat" cmpd="sng">
              <a:solidFill>
                <a:srgbClr val="000000"/>
              </a:solidFill>
              <a:prstDash val="solid"/>
              <a:round/>
              <a:headEnd type="none" w="med" len="med"/>
              <a:tailEnd type="none" w="med" len="med"/>
            </a:ln>
          </p:spPr>
        </p:cxnSp>
      </p:grpSp>
      <p:grpSp>
        <p:nvGrpSpPr>
          <p:cNvPr id="60" name="Groupe 59">
            <a:extLst>
              <a:ext uri="{FF2B5EF4-FFF2-40B4-BE49-F238E27FC236}">
                <a16:creationId xmlns="" xmlns:a16="http://schemas.microsoft.com/office/drawing/2014/main" id="{8DC54291-7AF5-C361-8FF1-974B8A4C96F6}"/>
              </a:ext>
            </a:extLst>
          </p:cNvPr>
          <p:cNvGrpSpPr/>
          <p:nvPr/>
        </p:nvGrpSpPr>
        <p:grpSpPr>
          <a:xfrm>
            <a:off x="844827" y="3549611"/>
            <a:ext cx="665700" cy="434475"/>
            <a:chOff x="4547301" y="1619006"/>
            <a:chExt cx="665700" cy="434475"/>
          </a:xfrm>
        </p:grpSpPr>
        <p:sp>
          <p:nvSpPr>
            <p:cNvPr id="40" name="Google Shape;263;p35">
              <a:extLst>
                <a:ext uri="{FF2B5EF4-FFF2-40B4-BE49-F238E27FC236}">
                  <a16:creationId xmlns=""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smtClean="0">
                  <a:ln>
                    <a:noFill/>
                  </a:ln>
                  <a:solidFill>
                    <a:schemeClr val="tx1"/>
                  </a:solidFill>
                  <a:effectLst/>
                  <a:uLnTx/>
                  <a:uFillTx/>
                  <a:latin typeface="Poppins SemiBold"/>
                  <a:cs typeface="Poppins SemiBold"/>
                  <a:sym typeface="Poppins SemiBold"/>
                </a:rPr>
                <a:t>03</a:t>
              </a:r>
              <a:endPar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endParaRPr>
            </a:p>
          </p:txBody>
        </p:sp>
        <p:cxnSp>
          <p:nvCxnSpPr>
            <p:cNvPr id="48" name="Google Shape;272;p35">
              <a:extLst>
                <a:ext uri="{FF2B5EF4-FFF2-40B4-BE49-F238E27FC236}">
                  <a16:creationId xmlns=""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
        <p:nvSpPr>
          <p:cNvPr id="30" name="Google Shape;260;p35">
            <a:extLst>
              <a:ext uri="{FF2B5EF4-FFF2-40B4-BE49-F238E27FC236}">
                <a16:creationId xmlns="" xmlns:a16="http://schemas.microsoft.com/office/drawing/2014/main" id="{1FDF92E0-B387-0118-1D28-1792E2F98619}"/>
              </a:ext>
            </a:extLst>
          </p:cNvPr>
          <p:cNvSpPr txBox="1">
            <a:spLocks/>
          </p:cNvSpPr>
          <p:nvPr/>
        </p:nvSpPr>
        <p:spPr>
          <a:xfrm>
            <a:off x="1559499" y="2288383"/>
            <a:ext cx="2880827"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rgbClr val="002060"/>
                </a:solidFill>
              </a:rPr>
              <a:t/>
            </a:r>
            <a:br>
              <a:rPr lang="en-US" sz="1600" dirty="0">
                <a:solidFill>
                  <a:srgbClr val="002060"/>
                </a:solidFill>
              </a:rPr>
            </a:br>
            <a:r>
              <a:rPr lang="en-US" sz="1600" b="1" dirty="0" err="1" smtClean="0">
                <a:ln w="0"/>
                <a:solidFill>
                  <a:schemeClr val="tx1"/>
                </a:solidFill>
                <a:effectLst>
                  <a:outerShdw blurRad="38100" dist="19050" dir="2700000" algn="tl" rotWithShape="0">
                    <a:schemeClr val="dk1">
                      <a:alpha val="40000"/>
                    </a:schemeClr>
                  </a:outerShdw>
                </a:effectLst>
              </a:rPr>
              <a:t>Domaines</a:t>
            </a:r>
            <a:r>
              <a:rPr lang="en-US" sz="1600" b="1" dirty="0" smtClean="0">
                <a:ln w="0"/>
                <a:solidFill>
                  <a:schemeClr val="tx1"/>
                </a:solidFill>
                <a:effectLst>
                  <a:outerShdw blurRad="38100" dist="19050" dir="2700000" algn="tl" rotWithShape="0">
                    <a:schemeClr val="dk1">
                      <a:alpha val="40000"/>
                    </a:schemeClr>
                  </a:outerShdw>
                </a:effectLst>
              </a:rPr>
              <a:t> </a:t>
            </a:r>
            <a:r>
              <a:rPr lang="en-US" sz="1600" b="1" dirty="0" err="1" smtClean="0">
                <a:ln w="0"/>
                <a:solidFill>
                  <a:schemeClr val="tx1"/>
                </a:solidFill>
                <a:effectLst>
                  <a:outerShdw blurRad="38100" dist="19050" dir="2700000" algn="tl" rotWithShape="0">
                    <a:schemeClr val="dk1">
                      <a:alpha val="40000"/>
                    </a:schemeClr>
                  </a:outerShdw>
                </a:effectLst>
              </a:rPr>
              <a:t>d’application</a:t>
            </a:r>
            <a:endParaRPr kumimoji="0" lang="en-US" sz="1600" b="0" i="0" u="none" strike="noStrike" kern="0" cap="none" spc="0" normalizeH="0" baseline="0" noProof="0" dirty="0">
              <a:ln>
                <a:noFill/>
              </a:ln>
              <a:solidFill>
                <a:schemeClr val="tx1"/>
              </a:solidFill>
              <a:effectLst/>
              <a:uLnTx/>
              <a:uFillTx/>
              <a:sym typeface="Poppins SemiBold"/>
            </a:endParaRPr>
          </a:p>
        </p:txBody>
      </p:sp>
      <p:grpSp>
        <p:nvGrpSpPr>
          <p:cNvPr id="31" name="Groupe 30">
            <a:extLst>
              <a:ext uri="{FF2B5EF4-FFF2-40B4-BE49-F238E27FC236}">
                <a16:creationId xmlns="" xmlns:a16="http://schemas.microsoft.com/office/drawing/2014/main" id="{8DC54291-7AF5-C361-8FF1-974B8A4C96F6}"/>
              </a:ext>
            </a:extLst>
          </p:cNvPr>
          <p:cNvGrpSpPr/>
          <p:nvPr/>
        </p:nvGrpSpPr>
        <p:grpSpPr>
          <a:xfrm>
            <a:off x="844828" y="2541426"/>
            <a:ext cx="665700" cy="434475"/>
            <a:chOff x="4547301" y="1619006"/>
            <a:chExt cx="665700" cy="434475"/>
          </a:xfrm>
        </p:grpSpPr>
        <p:sp>
          <p:nvSpPr>
            <p:cNvPr id="46" name="Google Shape;263;p35">
              <a:extLst>
                <a:ext uri="{FF2B5EF4-FFF2-40B4-BE49-F238E27FC236}">
                  <a16:creationId xmlns=""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smtClean="0">
                  <a:ln>
                    <a:noFill/>
                  </a:ln>
                  <a:solidFill>
                    <a:schemeClr val="tx1"/>
                  </a:solidFill>
                  <a:effectLst/>
                  <a:uLnTx/>
                  <a:uFillTx/>
                  <a:latin typeface="Poppins SemiBold"/>
                  <a:cs typeface="Poppins SemiBold"/>
                  <a:sym typeface="Poppins SemiBold"/>
                </a:rPr>
                <a:t>02</a:t>
              </a:r>
              <a:endPar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endParaRPr>
            </a:p>
          </p:txBody>
        </p:sp>
        <p:cxnSp>
          <p:nvCxnSpPr>
            <p:cNvPr id="50" name="Google Shape;272;p35">
              <a:extLst>
                <a:ext uri="{FF2B5EF4-FFF2-40B4-BE49-F238E27FC236}">
                  <a16:creationId xmlns=""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
        <p:nvSpPr>
          <p:cNvPr id="56" name="Google Shape;260;p35">
            <a:extLst>
              <a:ext uri="{FF2B5EF4-FFF2-40B4-BE49-F238E27FC236}">
                <a16:creationId xmlns="" xmlns:a16="http://schemas.microsoft.com/office/drawing/2014/main" id="{1FDF92E0-B387-0118-1D28-1792E2F98619}"/>
              </a:ext>
            </a:extLst>
          </p:cNvPr>
          <p:cNvSpPr txBox="1">
            <a:spLocks/>
          </p:cNvSpPr>
          <p:nvPr/>
        </p:nvSpPr>
        <p:spPr>
          <a:xfrm>
            <a:off x="1510527" y="4185891"/>
            <a:ext cx="2880828"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rgbClr val="002060"/>
                </a:solidFill>
              </a:rPr>
              <a:t/>
            </a:r>
            <a:br>
              <a:rPr lang="en-US" sz="1600" dirty="0">
                <a:solidFill>
                  <a:srgbClr val="002060"/>
                </a:solidFill>
              </a:rPr>
            </a:br>
            <a:r>
              <a:rPr lang="en-US" sz="1600" b="1" dirty="0" err="1" smtClean="0">
                <a:ln w="0"/>
                <a:solidFill>
                  <a:schemeClr val="tx1"/>
                </a:solidFill>
                <a:effectLst>
                  <a:outerShdw blurRad="38100" dist="19050" dir="2700000" algn="tl" rotWithShape="0">
                    <a:schemeClr val="dk1">
                      <a:alpha val="40000"/>
                    </a:schemeClr>
                  </a:outerShdw>
                </a:effectLst>
              </a:rPr>
              <a:t>Approches</a:t>
            </a:r>
            <a:r>
              <a:rPr lang="en-US" sz="1600" b="1" dirty="0" smtClean="0">
                <a:ln w="0"/>
                <a:solidFill>
                  <a:schemeClr val="tx1"/>
                </a:solidFill>
                <a:effectLst>
                  <a:outerShdw blurRad="38100" dist="19050" dir="2700000" algn="tl" rotWithShape="0">
                    <a:schemeClr val="dk1">
                      <a:alpha val="40000"/>
                    </a:schemeClr>
                  </a:outerShdw>
                </a:effectLst>
              </a:rPr>
              <a:t> des </a:t>
            </a:r>
            <a:r>
              <a:rPr lang="en-US" sz="1600" b="1" dirty="0" err="1" smtClean="0">
                <a:ln w="0"/>
                <a:solidFill>
                  <a:schemeClr val="tx1"/>
                </a:solidFill>
                <a:effectLst>
                  <a:outerShdw blurRad="38100" dist="19050" dir="2700000" algn="tl" rotWithShape="0">
                    <a:schemeClr val="dk1">
                      <a:alpha val="40000"/>
                    </a:schemeClr>
                  </a:outerShdw>
                </a:effectLst>
              </a:rPr>
              <a:t>systèmes</a:t>
            </a:r>
            <a:r>
              <a:rPr lang="en-US" sz="1600" b="1" dirty="0" smtClean="0">
                <a:ln w="0"/>
                <a:solidFill>
                  <a:schemeClr val="tx1"/>
                </a:solidFill>
                <a:effectLst>
                  <a:outerShdw blurRad="38100" dist="19050" dir="2700000" algn="tl" rotWithShape="0">
                    <a:schemeClr val="dk1">
                      <a:alpha val="40000"/>
                    </a:schemeClr>
                  </a:outerShdw>
                </a:effectLst>
              </a:rPr>
              <a:t> de </a:t>
            </a:r>
            <a:r>
              <a:rPr lang="en-US" sz="1600" b="1" dirty="0" err="1" smtClean="0">
                <a:ln w="0"/>
                <a:solidFill>
                  <a:schemeClr val="tx1"/>
                </a:solidFill>
                <a:effectLst>
                  <a:outerShdw blurRad="38100" dist="19050" dir="2700000" algn="tl" rotWithShape="0">
                    <a:schemeClr val="dk1">
                      <a:alpha val="40000"/>
                    </a:schemeClr>
                  </a:outerShdw>
                </a:effectLst>
              </a:rPr>
              <a:t>recommandations</a:t>
            </a:r>
            <a:endParaRPr kumimoji="0" lang="en-US" sz="1600" b="0" i="0" u="none" strike="noStrike" kern="0" cap="none" spc="0" normalizeH="0" baseline="0" noProof="0" dirty="0">
              <a:ln>
                <a:noFill/>
              </a:ln>
              <a:solidFill>
                <a:schemeClr val="tx1"/>
              </a:solidFill>
              <a:effectLst/>
              <a:uLnTx/>
              <a:uFillTx/>
              <a:sym typeface="Poppins SemiBold"/>
            </a:endParaRPr>
          </a:p>
        </p:txBody>
      </p:sp>
      <p:grpSp>
        <p:nvGrpSpPr>
          <p:cNvPr id="57" name="Groupe 56">
            <a:extLst>
              <a:ext uri="{FF2B5EF4-FFF2-40B4-BE49-F238E27FC236}">
                <a16:creationId xmlns="" xmlns:a16="http://schemas.microsoft.com/office/drawing/2014/main" id="{8DC54291-7AF5-C361-8FF1-974B8A4C96F6}"/>
              </a:ext>
            </a:extLst>
          </p:cNvPr>
          <p:cNvGrpSpPr/>
          <p:nvPr/>
        </p:nvGrpSpPr>
        <p:grpSpPr>
          <a:xfrm>
            <a:off x="795855" y="4438934"/>
            <a:ext cx="665700" cy="434475"/>
            <a:chOff x="4547301" y="1619006"/>
            <a:chExt cx="665700" cy="434475"/>
          </a:xfrm>
        </p:grpSpPr>
        <p:sp>
          <p:nvSpPr>
            <p:cNvPr id="58" name="Google Shape;263;p35">
              <a:extLst>
                <a:ext uri="{FF2B5EF4-FFF2-40B4-BE49-F238E27FC236}">
                  <a16:creationId xmlns=""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smtClean="0">
                  <a:ln>
                    <a:noFill/>
                  </a:ln>
                  <a:solidFill>
                    <a:schemeClr val="tx1"/>
                  </a:solidFill>
                  <a:effectLst/>
                  <a:uLnTx/>
                  <a:uFillTx/>
                  <a:latin typeface="Poppins SemiBold"/>
                  <a:cs typeface="Poppins SemiBold"/>
                  <a:sym typeface="Poppins SemiBold"/>
                </a:rPr>
                <a:t>04</a:t>
              </a:r>
              <a:endPar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endParaRPr>
            </a:p>
          </p:txBody>
        </p:sp>
        <p:cxnSp>
          <p:nvCxnSpPr>
            <p:cNvPr id="61" name="Google Shape;272;p35">
              <a:extLst>
                <a:ext uri="{FF2B5EF4-FFF2-40B4-BE49-F238E27FC236}">
                  <a16:creationId xmlns=""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
        <p:nvSpPr>
          <p:cNvPr id="62" name="Google Shape;260;p35">
            <a:extLst>
              <a:ext uri="{FF2B5EF4-FFF2-40B4-BE49-F238E27FC236}">
                <a16:creationId xmlns="" xmlns:a16="http://schemas.microsoft.com/office/drawing/2014/main" id="{1FDF92E0-B387-0118-1D28-1792E2F98619}"/>
              </a:ext>
            </a:extLst>
          </p:cNvPr>
          <p:cNvSpPr txBox="1">
            <a:spLocks/>
          </p:cNvSpPr>
          <p:nvPr/>
        </p:nvSpPr>
        <p:spPr>
          <a:xfrm>
            <a:off x="6010525" y="1224995"/>
            <a:ext cx="2638500"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chemeClr val="tx1"/>
                </a:solidFill>
              </a:rPr>
              <a:t/>
            </a:r>
            <a:br>
              <a:rPr lang="en-US" sz="1600" dirty="0">
                <a:solidFill>
                  <a:schemeClr val="tx1"/>
                </a:solidFill>
              </a:rPr>
            </a:br>
            <a:r>
              <a:rPr lang="en-US" sz="1600" b="1" dirty="0" err="1" smtClean="0">
                <a:ln w="0"/>
                <a:solidFill>
                  <a:schemeClr val="tx1"/>
                </a:solidFill>
                <a:effectLst>
                  <a:outerShdw blurRad="38100" dist="19050" dir="2700000" algn="tl" rotWithShape="0">
                    <a:schemeClr val="dk1">
                      <a:alpha val="40000"/>
                    </a:schemeClr>
                  </a:outerShdw>
                </a:effectLst>
              </a:rPr>
              <a:t>Avantages</a:t>
            </a:r>
            <a:r>
              <a:rPr lang="en-US" sz="1600" b="1" dirty="0" smtClean="0">
                <a:ln w="0"/>
                <a:solidFill>
                  <a:schemeClr val="tx1"/>
                </a:solidFill>
                <a:effectLst>
                  <a:outerShdw blurRad="38100" dist="19050" dir="2700000" algn="tl" rotWithShape="0">
                    <a:schemeClr val="dk1">
                      <a:alpha val="40000"/>
                    </a:schemeClr>
                  </a:outerShdw>
                </a:effectLst>
              </a:rPr>
              <a:t> et </a:t>
            </a:r>
            <a:r>
              <a:rPr lang="en-US" sz="1600" b="1" dirty="0" err="1" smtClean="0">
                <a:ln w="0"/>
                <a:solidFill>
                  <a:schemeClr val="tx1"/>
                </a:solidFill>
                <a:effectLst>
                  <a:outerShdw blurRad="38100" dist="19050" dir="2700000" algn="tl" rotWithShape="0">
                    <a:schemeClr val="dk1">
                      <a:alpha val="40000"/>
                    </a:schemeClr>
                  </a:outerShdw>
                </a:effectLst>
              </a:rPr>
              <a:t>inconvenients</a:t>
            </a:r>
            <a:endParaRPr kumimoji="0" lang="en-US" sz="1600" b="0" i="0" u="none" strike="noStrike" kern="0" cap="none" spc="0" normalizeH="0" baseline="0" noProof="0" dirty="0">
              <a:ln>
                <a:noFill/>
              </a:ln>
              <a:solidFill>
                <a:schemeClr val="tx1"/>
              </a:solidFill>
              <a:effectLst/>
              <a:uLnTx/>
              <a:uFillTx/>
              <a:sym typeface="Poppins SemiBold"/>
            </a:endParaRPr>
          </a:p>
        </p:txBody>
      </p:sp>
      <p:grpSp>
        <p:nvGrpSpPr>
          <p:cNvPr id="63" name="Groupe 62">
            <a:extLst>
              <a:ext uri="{FF2B5EF4-FFF2-40B4-BE49-F238E27FC236}">
                <a16:creationId xmlns="" xmlns:a16="http://schemas.microsoft.com/office/drawing/2014/main" id="{8DC54291-7AF5-C361-8FF1-974B8A4C96F6}"/>
              </a:ext>
            </a:extLst>
          </p:cNvPr>
          <p:cNvGrpSpPr/>
          <p:nvPr/>
        </p:nvGrpSpPr>
        <p:grpSpPr>
          <a:xfrm>
            <a:off x="5295853" y="1478038"/>
            <a:ext cx="665700" cy="434475"/>
            <a:chOff x="4547301" y="1619006"/>
            <a:chExt cx="665700" cy="434475"/>
          </a:xfrm>
        </p:grpSpPr>
        <p:sp>
          <p:nvSpPr>
            <p:cNvPr id="64" name="Google Shape;263;p35">
              <a:extLst>
                <a:ext uri="{FF2B5EF4-FFF2-40B4-BE49-F238E27FC236}">
                  <a16:creationId xmlns=""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smtClean="0">
                  <a:ln>
                    <a:noFill/>
                  </a:ln>
                  <a:solidFill>
                    <a:schemeClr val="tx1"/>
                  </a:solidFill>
                  <a:effectLst/>
                  <a:uLnTx/>
                  <a:uFillTx/>
                  <a:latin typeface="Poppins SemiBold"/>
                  <a:cs typeface="Poppins SemiBold"/>
                  <a:sym typeface="Poppins SemiBold"/>
                </a:rPr>
                <a:t>05</a:t>
              </a:r>
              <a:endPar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endParaRPr>
            </a:p>
          </p:txBody>
        </p:sp>
        <p:cxnSp>
          <p:nvCxnSpPr>
            <p:cNvPr id="65" name="Google Shape;272;p35">
              <a:extLst>
                <a:ext uri="{FF2B5EF4-FFF2-40B4-BE49-F238E27FC236}">
                  <a16:creationId xmlns=""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
        <p:nvSpPr>
          <p:cNvPr id="66" name="Google Shape;260;p35">
            <a:extLst>
              <a:ext uri="{FF2B5EF4-FFF2-40B4-BE49-F238E27FC236}">
                <a16:creationId xmlns="" xmlns:a16="http://schemas.microsoft.com/office/drawing/2014/main" id="{1FDF92E0-B387-0118-1D28-1792E2F98619}"/>
              </a:ext>
            </a:extLst>
          </p:cNvPr>
          <p:cNvSpPr txBox="1">
            <a:spLocks/>
          </p:cNvSpPr>
          <p:nvPr/>
        </p:nvSpPr>
        <p:spPr>
          <a:xfrm>
            <a:off x="6010525" y="2411879"/>
            <a:ext cx="2638500"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rgbClr val="002060"/>
                </a:solidFill>
              </a:rPr>
              <a:t/>
            </a:r>
            <a:br>
              <a:rPr lang="en-US" sz="1600" dirty="0">
                <a:solidFill>
                  <a:srgbClr val="002060"/>
                </a:solidFill>
              </a:rPr>
            </a:br>
            <a:r>
              <a:rPr lang="en-US" sz="1600" b="1" dirty="0" err="1" smtClean="0">
                <a:ln w="0"/>
                <a:solidFill>
                  <a:schemeClr val="tx1"/>
                </a:solidFill>
                <a:effectLst>
                  <a:outerShdw blurRad="38100" dist="19050" dir="2700000" algn="tl" rotWithShape="0">
                    <a:schemeClr val="dk1">
                      <a:alpha val="40000"/>
                    </a:schemeClr>
                  </a:outerShdw>
                </a:effectLst>
              </a:rPr>
              <a:t>Méthodologie</a:t>
            </a:r>
            <a:endParaRPr kumimoji="0" lang="en-US" sz="1600" b="0" i="0" u="none" strike="noStrike" kern="0" cap="none" spc="0" normalizeH="0" baseline="0" noProof="0" dirty="0">
              <a:ln>
                <a:noFill/>
              </a:ln>
              <a:solidFill>
                <a:schemeClr val="tx1"/>
              </a:solidFill>
              <a:effectLst/>
              <a:uLnTx/>
              <a:uFillTx/>
              <a:sym typeface="Poppins SemiBold"/>
            </a:endParaRPr>
          </a:p>
        </p:txBody>
      </p:sp>
      <p:grpSp>
        <p:nvGrpSpPr>
          <p:cNvPr id="67" name="Groupe 66">
            <a:extLst>
              <a:ext uri="{FF2B5EF4-FFF2-40B4-BE49-F238E27FC236}">
                <a16:creationId xmlns="" xmlns:a16="http://schemas.microsoft.com/office/drawing/2014/main" id="{8DC54291-7AF5-C361-8FF1-974B8A4C96F6}"/>
              </a:ext>
            </a:extLst>
          </p:cNvPr>
          <p:cNvGrpSpPr/>
          <p:nvPr/>
        </p:nvGrpSpPr>
        <p:grpSpPr>
          <a:xfrm>
            <a:off x="5295853" y="2664922"/>
            <a:ext cx="665700" cy="434475"/>
            <a:chOff x="4547301" y="1619006"/>
            <a:chExt cx="665700" cy="434475"/>
          </a:xfrm>
        </p:grpSpPr>
        <p:sp>
          <p:nvSpPr>
            <p:cNvPr id="68" name="Google Shape;263;p35">
              <a:extLst>
                <a:ext uri="{FF2B5EF4-FFF2-40B4-BE49-F238E27FC236}">
                  <a16:creationId xmlns=""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smtClean="0">
                  <a:ln>
                    <a:noFill/>
                  </a:ln>
                  <a:solidFill>
                    <a:schemeClr val="tx1"/>
                  </a:solidFill>
                  <a:effectLst/>
                  <a:uLnTx/>
                  <a:uFillTx/>
                  <a:latin typeface="Poppins SemiBold"/>
                  <a:cs typeface="Poppins SemiBold"/>
                  <a:sym typeface="Poppins SemiBold"/>
                </a:rPr>
                <a:t>06</a:t>
              </a:r>
              <a:endPar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endParaRPr>
            </a:p>
          </p:txBody>
        </p:sp>
        <p:cxnSp>
          <p:nvCxnSpPr>
            <p:cNvPr id="69" name="Google Shape;272;p35">
              <a:extLst>
                <a:ext uri="{FF2B5EF4-FFF2-40B4-BE49-F238E27FC236}">
                  <a16:creationId xmlns=""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
        <p:nvSpPr>
          <p:cNvPr id="70" name="Google Shape;260;p35">
            <a:extLst>
              <a:ext uri="{FF2B5EF4-FFF2-40B4-BE49-F238E27FC236}">
                <a16:creationId xmlns="" xmlns:a16="http://schemas.microsoft.com/office/drawing/2014/main" id="{1FDF92E0-B387-0118-1D28-1792E2F98619}"/>
              </a:ext>
            </a:extLst>
          </p:cNvPr>
          <p:cNvSpPr txBox="1">
            <a:spLocks/>
          </p:cNvSpPr>
          <p:nvPr/>
        </p:nvSpPr>
        <p:spPr>
          <a:xfrm>
            <a:off x="6010525" y="3304049"/>
            <a:ext cx="2638500"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rgbClr val="002060"/>
                </a:solidFill>
              </a:rPr>
              <a:t/>
            </a:r>
            <a:br>
              <a:rPr lang="en-US" sz="1600" dirty="0">
                <a:solidFill>
                  <a:srgbClr val="002060"/>
                </a:solidFill>
              </a:rPr>
            </a:br>
            <a:r>
              <a:rPr lang="en-US" sz="1600" b="1" dirty="0">
                <a:ln w="0"/>
                <a:solidFill>
                  <a:schemeClr val="tx1"/>
                </a:solidFill>
                <a:effectLst>
                  <a:outerShdw blurRad="38100" dist="19050" dir="2700000" algn="tl" rotWithShape="0">
                    <a:schemeClr val="dk1">
                      <a:alpha val="40000"/>
                    </a:schemeClr>
                  </a:outerShdw>
                </a:effectLst>
              </a:rPr>
              <a:t>Conclusion</a:t>
            </a:r>
          </a:p>
        </p:txBody>
      </p:sp>
      <p:grpSp>
        <p:nvGrpSpPr>
          <p:cNvPr id="71" name="Groupe 70">
            <a:extLst>
              <a:ext uri="{FF2B5EF4-FFF2-40B4-BE49-F238E27FC236}">
                <a16:creationId xmlns="" xmlns:a16="http://schemas.microsoft.com/office/drawing/2014/main" id="{8DC54291-7AF5-C361-8FF1-974B8A4C96F6}"/>
              </a:ext>
            </a:extLst>
          </p:cNvPr>
          <p:cNvGrpSpPr/>
          <p:nvPr/>
        </p:nvGrpSpPr>
        <p:grpSpPr>
          <a:xfrm>
            <a:off x="5295853" y="3557092"/>
            <a:ext cx="665700" cy="434475"/>
            <a:chOff x="4547301" y="1619006"/>
            <a:chExt cx="665700" cy="434475"/>
          </a:xfrm>
        </p:grpSpPr>
        <p:sp>
          <p:nvSpPr>
            <p:cNvPr id="72" name="Google Shape;263;p35">
              <a:extLst>
                <a:ext uri="{FF2B5EF4-FFF2-40B4-BE49-F238E27FC236}">
                  <a16:creationId xmlns=""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smtClean="0">
                  <a:ln>
                    <a:noFill/>
                  </a:ln>
                  <a:solidFill>
                    <a:schemeClr val="tx1"/>
                  </a:solidFill>
                  <a:effectLst/>
                  <a:uLnTx/>
                  <a:uFillTx/>
                  <a:latin typeface="Poppins SemiBold"/>
                  <a:cs typeface="Poppins SemiBold"/>
                  <a:sym typeface="Poppins SemiBold"/>
                </a:rPr>
                <a:t>07</a:t>
              </a:r>
              <a:endPar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endParaRPr>
            </a:p>
          </p:txBody>
        </p:sp>
        <p:cxnSp>
          <p:nvCxnSpPr>
            <p:cNvPr id="73" name="Google Shape;272;p35">
              <a:extLst>
                <a:ext uri="{FF2B5EF4-FFF2-40B4-BE49-F238E27FC236}">
                  <a16:creationId xmlns=""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Tree>
    <p:extLst>
      <p:ext uri="{BB962C8B-B14F-4D97-AF65-F5344CB8AC3E}">
        <p14:creationId xmlns:p14="http://schemas.microsoft.com/office/powerpoint/2010/main" val="78416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anim calcmode="lin" valueType="num">
                                      <p:cBhvr>
                                        <p:cTn id="20" dur="1000" fill="hold"/>
                                        <p:tgtEl>
                                          <p:spTgt spid="59"/>
                                        </p:tgtEl>
                                        <p:attrNameLst>
                                          <p:attrName>ppt_x</p:attrName>
                                        </p:attrNameLst>
                                      </p:cBhvr>
                                      <p:tavLst>
                                        <p:tav tm="0">
                                          <p:val>
                                            <p:strVal val="#ppt_x"/>
                                          </p:val>
                                        </p:tav>
                                        <p:tav tm="100000">
                                          <p:val>
                                            <p:strVal val="#ppt_x"/>
                                          </p:val>
                                        </p:tav>
                                      </p:tavLst>
                                    </p:anim>
                                    <p:anim calcmode="lin" valueType="num">
                                      <p:cBhvr>
                                        <p:cTn id="21"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1000"/>
                                        <p:tgtEl>
                                          <p:spTgt spid="60"/>
                                        </p:tgtEl>
                                      </p:cBhvr>
                                    </p:animEffect>
                                    <p:anim calcmode="lin" valueType="num">
                                      <p:cBhvr>
                                        <p:cTn id="39" dur="1000" fill="hold"/>
                                        <p:tgtEl>
                                          <p:spTgt spid="60"/>
                                        </p:tgtEl>
                                        <p:attrNameLst>
                                          <p:attrName>ppt_x</p:attrName>
                                        </p:attrNameLst>
                                      </p:cBhvr>
                                      <p:tavLst>
                                        <p:tav tm="0">
                                          <p:val>
                                            <p:strVal val="#ppt_x"/>
                                          </p:val>
                                        </p:tav>
                                        <p:tav tm="100000">
                                          <p:val>
                                            <p:strVal val="#ppt_x"/>
                                          </p:val>
                                        </p:tav>
                                      </p:tavLst>
                                    </p:anim>
                                    <p:anim calcmode="lin" valueType="num">
                                      <p:cBhvr>
                                        <p:cTn id="40" dur="1000" fill="hold"/>
                                        <p:tgtEl>
                                          <p:spTgt spid="6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1000"/>
                                        <p:tgtEl>
                                          <p:spTgt spid="57"/>
                                        </p:tgtEl>
                                      </p:cBhvr>
                                    </p:animEffect>
                                    <p:anim calcmode="lin" valueType="num">
                                      <p:cBhvr>
                                        <p:cTn id="51" dur="1000" fill="hold"/>
                                        <p:tgtEl>
                                          <p:spTgt spid="57"/>
                                        </p:tgtEl>
                                        <p:attrNameLst>
                                          <p:attrName>ppt_x</p:attrName>
                                        </p:attrNameLst>
                                      </p:cBhvr>
                                      <p:tavLst>
                                        <p:tav tm="0">
                                          <p:val>
                                            <p:strVal val="#ppt_x"/>
                                          </p:val>
                                        </p:tav>
                                        <p:tav tm="100000">
                                          <p:val>
                                            <p:strVal val="#ppt_x"/>
                                          </p:val>
                                        </p:tav>
                                      </p:tavLst>
                                    </p:anim>
                                    <p:anim calcmode="lin" valueType="num">
                                      <p:cBhvr>
                                        <p:cTn id="52" dur="1000" fill="hold"/>
                                        <p:tgtEl>
                                          <p:spTgt spid="5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1000"/>
                                        <p:tgtEl>
                                          <p:spTgt spid="63"/>
                                        </p:tgtEl>
                                      </p:cBhvr>
                                    </p:animEffect>
                                    <p:anim calcmode="lin" valueType="num">
                                      <p:cBhvr>
                                        <p:cTn id="63" dur="1000" fill="hold"/>
                                        <p:tgtEl>
                                          <p:spTgt spid="63"/>
                                        </p:tgtEl>
                                        <p:attrNameLst>
                                          <p:attrName>ppt_x</p:attrName>
                                        </p:attrNameLst>
                                      </p:cBhvr>
                                      <p:tavLst>
                                        <p:tav tm="0">
                                          <p:val>
                                            <p:strVal val="#ppt_x"/>
                                          </p:val>
                                        </p:tav>
                                        <p:tav tm="100000">
                                          <p:val>
                                            <p:strVal val="#ppt_x"/>
                                          </p:val>
                                        </p:tav>
                                      </p:tavLst>
                                    </p:anim>
                                    <p:anim calcmode="lin" valueType="num">
                                      <p:cBhvr>
                                        <p:cTn id="64" dur="1000" fill="hold"/>
                                        <p:tgtEl>
                                          <p:spTgt spid="6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1000"/>
                                        <p:tgtEl>
                                          <p:spTgt spid="62"/>
                                        </p:tgtEl>
                                      </p:cBhvr>
                                    </p:animEffect>
                                    <p:anim calcmode="lin" valueType="num">
                                      <p:cBhvr>
                                        <p:cTn id="68" dur="1000" fill="hold"/>
                                        <p:tgtEl>
                                          <p:spTgt spid="62"/>
                                        </p:tgtEl>
                                        <p:attrNameLst>
                                          <p:attrName>ppt_x</p:attrName>
                                        </p:attrNameLst>
                                      </p:cBhvr>
                                      <p:tavLst>
                                        <p:tav tm="0">
                                          <p:val>
                                            <p:strVal val="#ppt_x"/>
                                          </p:val>
                                        </p:tav>
                                        <p:tav tm="100000">
                                          <p:val>
                                            <p:strVal val="#ppt_x"/>
                                          </p:val>
                                        </p:tav>
                                      </p:tavLst>
                                    </p:anim>
                                    <p:anim calcmode="lin" valueType="num">
                                      <p:cBhvr>
                                        <p:cTn id="6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1000"/>
                                        <p:tgtEl>
                                          <p:spTgt spid="67"/>
                                        </p:tgtEl>
                                      </p:cBhvr>
                                    </p:animEffect>
                                    <p:anim calcmode="lin" valueType="num">
                                      <p:cBhvr>
                                        <p:cTn id="75" dur="1000" fill="hold"/>
                                        <p:tgtEl>
                                          <p:spTgt spid="67"/>
                                        </p:tgtEl>
                                        <p:attrNameLst>
                                          <p:attrName>ppt_x</p:attrName>
                                        </p:attrNameLst>
                                      </p:cBhvr>
                                      <p:tavLst>
                                        <p:tav tm="0">
                                          <p:val>
                                            <p:strVal val="#ppt_x"/>
                                          </p:val>
                                        </p:tav>
                                        <p:tav tm="100000">
                                          <p:val>
                                            <p:strVal val="#ppt_x"/>
                                          </p:val>
                                        </p:tav>
                                      </p:tavLst>
                                    </p:anim>
                                    <p:anim calcmode="lin" valueType="num">
                                      <p:cBhvr>
                                        <p:cTn id="76" dur="1000" fill="hold"/>
                                        <p:tgtEl>
                                          <p:spTgt spid="6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1000"/>
                                        <p:tgtEl>
                                          <p:spTgt spid="66"/>
                                        </p:tgtEl>
                                      </p:cBhvr>
                                    </p:animEffect>
                                    <p:anim calcmode="lin" valueType="num">
                                      <p:cBhvr>
                                        <p:cTn id="80" dur="1000" fill="hold"/>
                                        <p:tgtEl>
                                          <p:spTgt spid="66"/>
                                        </p:tgtEl>
                                        <p:attrNameLst>
                                          <p:attrName>ppt_x</p:attrName>
                                        </p:attrNameLst>
                                      </p:cBhvr>
                                      <p:tavLst>
                                        <p:tav tm="0">
                                          <p:val>
                                            <p:strVal val="#ppt_x"/>
                                          </p:val>
                                        </p:tav>
                                        <p:tav tm="100000">
                                          <p:val>
                                            <p:strVal val="#ppt_x"/>
                                          </p:val>
                                        </p:tav>
                                      </p:tavLst>
                                    </p:anim>
                                    <p:anim calcmode="lin" valueType="num">
                                      <p:cBhvr>
                                        <p:cTn id="81"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fade">
                                      <p:cBhvr>
                                        <p:cTn id="86" dur="1000"/>
                                        <p:tgtEl>
                                          <p:spTgt spid="71"/>
                                        </p:tgtEl>
                                      </p:cBhvr>
                                    </p:animEffect>
                                    <p:anim calcmode="lin" valueType="num">
                                      <p:cBhvr>
                                        <p:cTn id="87" dur="1000" fill="hold"/>
                                        <p:tgtEl>
                                          <p:spTgt spid="71"/>
                                        </p:tgtEl>
                                        <p:attrNameLst>
                                          <p:attrName>ppt_x</p:attrName>
                                        </p:attrNameLst>
                                      </p:cBhvr>
                                      <p:tavLst>
                                        <p:tav tm="0">
                                          <p:val>
                                            <p:strVal val="#ppt_x"/>
                                          </p:val>
                                        </p:tav>
                                        <p:tav tm="100000">
                                          <p:val>
                                            <p:strVal val="#ppt_x"/>
                                          </p:val>
                                        </p:tav>
                                      </p:tavLst>
                                    </p:anim>
                                    <p:anim calcmode="lin" valueType="num">
                                      <p:cBhvr>
                                        <p:cTn id="88" dur="1000" fill="hold"/>
                                        <p:tgtEl>
                                          <p:spTgt spid="7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1000"/>
                                        <p:tgtEl>
                                          <p:spTgt spid="70"/>
                                        </p:tgtEl>
                                      </p:cBhvr>
                                    </p:animEffect>
                                    <p:anim calcmode="lin" valueType="num">
                                      <p:cBhvr>
                                        <p:cTn id="92" dur="1000" fill="hold"/>
                                        <p:tgtEl>
                                          <p:spTgt spid="70"/>
                                        </p:tgtEl>
                                        <p:attrNameLst>
                                          <p:attrName>ppt_x</p:attrName>
                                        </p:attrNameLst>
                                      </p:cBhvr>
                                      <p:tavLst>
                                        <p:tav tm="0">
                                          <p:val>
                                            <p:strVal val="#ppt_x"/>
                                          </p:val>
                                        </p:tav>
                                        <p:tav tm="100000">
                                          <p:val>
                                            <p:strVal val="#ppt_x"/>
                                          </p:val>
                                        </p:tav>
                                      </p:tavLst>
                                    </p:anim>
                                    <p:anim calcmode="lin" valueType="num">
                                      <p:cBhvr>
                                        <p:cTn id="93"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5" grpId="0"/>
      <p:bldP spid="37" grpId="0"/>
      <p:bldP spid="30" grpId="0"/>
      <p:bldP spid="56" grpId="0"/>
      <p:bldP spid="62" grpId="0"/>
      <p:bldP spid="66" grpId="0"/>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graphicFrame>
        <p:nvGraphicFramePr>
          <p:cNvPr id="3" name="Tableau 2"/>
          <p:cNvGraphicFramePr>
            <a:graphicFrameLocks noGrp="1"/>
          </p:cNvGraphicFramePr>
          <p:nvPr>
            <p:extLst/>
          </p:nvPr>
        </p:nvGraphicFramePr>
        <p:xfrm>
          <a:off x="0" y="108497"/>
          <a:ext cx="3860800" cy="4196083"/>
        </p:xfrm>
        <a:graphic>
          <a:graphicData uri="http://schemas.openxmlformats.org/drawingml/2006/table">
            <a:tbl>
              <a:tblPr firstRow="1" bandRow="1">
                <a:tableStyleId>{11E2214B-EEA6-4F0E-851E-DA328E0D34B4}</a:tableStyleId>
              </a:tblPr>
              <a:tblGrid>
                <a:gridCol w="769249">
                  <a:extLst>
                    <a:ext uri="{9D8B030D-6E8A-4147-A177-3AD203B41FA5}">
                      <a16:colId xmlns:a16="http://schemas.microsoft.com/office/drawing/2014/main" xmlns="" val="3230442505"/>
                    </a:ext>
                  </a:extLst>
                </a:gridCol>
                <a:gridCol w="740237">
                  <a:extLst>
                    <a:ext uri="{9D8B030D-6E8A-4147-A177-3AD203B41FA5}">
                      <a16:colId xmlns:a16="http://schemas.microsoft.com/office/drawing/2014/main" xmlns="" val="1031986872"/>
                    </a:ext>
                  </a:extLst>
                </a:gridCol>
                <a:gridCol w="682171">
                  <a:extLst>
                    <a:ext uri="{9D8B030D-6E8A-4147-A177-3AD203B41FA5}">
                      <a16:colId xmlns:a16="http://schemas.microsoft.com/office/drawing/2014/main" xmlns="" val="1871246490"/>
                    </a:ext>
                  </a:extLst>
                </a:gridCol>
                <a:gridCol w="682172">
                  <a:extLst>
                    <a:ext uri="{9D8B030D-6E8A-4147-A177-3AD203B41FA5}">
                      <a16:colId xmlns:a16="http://schemas.microsoft.com/office/drawing/2014/main" xmlns="" val="2521221525"/>
                    </a:ext>
                  </a:extLst>
                </a:gridCol>
                <a:gridCol w="986971">
                  <a:extLst>
                    <a:ext uri="{9D8B030D-6E8A-4147-A177-3AD203B41FA5}">
                      <a16:colId xmlns:a16="http://schemas.microsoft.com/office/drawing/2014/main" xmlns="" val="1980049131"/>
                    </a:ext>
                  </a:extLst>
                </a:gridCol>
              </a:tblGrid>
              <a:tr h="924655">
                <a:tc>
                  <a:txBody>
                    <a:bodyPr/>
                    <a:lstStyle/>
                    <a:p>
                      <a:endParaRPr lang="en-US" sz="1400" b="1" dirty="0"/>
                    </a:p>
                  </a:txBody>
                  <a:tcPr/>
                </a:tc>
                <a:tc>
                  <a:txBody>
                    <a:bodyPr/>
                    <a:lstStyle/>
                    <a:p>
                      <a:endParaRPr lang="fr-FR" sz="1400" b="1" dirty="0" smtClean="0"/>
                    </a:p>
                    <a:p>
                      <a:r>
                        <a:rPr lang="fr-FR" sz="1400" b="1" dirty="0" smtClean="0"/>
                        <a:t>JANE</a:t>
                      </a:r>
                      <a:endParaRPr lang="en-US" sz="1400" b="1" dirty="0"/>
                    </a:p>
                  </a:txBody>
                  <a:tcPr>
                    <a:solidFill>
                      <a:schemeClr val="accent5">
                        <a:lumMod val="20000"/>
                        <a:lumOff val="80000"/>
                      </a:schemeClr>
                    </a:solidFill>
                  </a:tcPr>
                </a:tc>
                <a:tc>
                  <a:txBody>
                    <a:bodyPr/>
                    <a:lstStyle/>
                    <a:p>
                      <a:endParaRPr lang="fr-FR" sz="1400" b="1" dirty="0" smtClean="0"/>
                    </a:p>
                    <a:p>
                      <a:r>
                        <a:rPr lang="fr-FR" sz="1400" b="1" dirty="0" smtClean="0"/>
                        <a:t>TIM</a:t>
                      </a:r>
                      <a:endParaRPr lang="en-US" sz="1400" b="1" dirty="0"/>
                    </a:p>
                  </a:txBody>
                  <a:tcPr>
                    <a:solidFill>
                      <a:schemeClr val="accent6">
                        <a:lumMod val="20000"/>
                        <a:lumOff val="80000"/>
                      </a:schemeClr>
                    </a:solidFill>
                  </a:tcPr>
                </a:tc>
                <a:tc>
                  <a:txBody>
                    <a:bodyPr/>
                    <a:lstStyle/>
                    <a:p>
                      <a:endParaRPr lang="fr-FR" sz="1400" b="1" dirty="0" smtClean="0"/>
                    </a:p>
                    <a:p>
                      <a:r>
                        <a:rPr lang="fr-FR" sz="1400" b="1" dirty="0" smtClean="0"/>
                        <a:t>DON</a:t>
                      </a:r>
                      <a:endParaRPr lang="en-US" sz="1400" b="1" dirty="0"/>
                    </a:p>
                  </a:txBody>
                  <a:tcPr>
                    <a:solidFill>
                      <a:schemeClr val="accent4">
                        <a:lumMod val="20000"/>
                        <a:lumOff val="80000"/>
                      </a:schemeClr>
                    </a:solidFill>
                  </a:tcPr>
                </a:tc>
                <a:tc>
                  <a:txBody>
                    <a:bodyPr/>
                    <a:lstStyle/>
                    <a:p>
                      <a:endParaRPr lang="fr-FR" sz="1400" b="1" dirty="0" smtClean="0"/>
                    </a:p>
                    <a:p>
                      <a:r>
                        <a:rPr lang="fr-FR" sz="1400" b="1" dirty="0" smtClean="0"/>
                        <a:t>SENDRA</a:t>
                      </a:r>
                      <a:endParaRPr lang="en-US" sz="1400" b="1" dirty="0"/>
                    </a:p>
                  </a:txBody>
                  <a:tcPr>
                    <a:solidFill>
                      <a:schemeClr val="accent2">
                        <a:lumMod val="20000"/>
                        <a:lumOff val="80000"/>
                      </a:schemeClr>
                    </a:solidFill>
                  </a:tcPr>
                </a:tc>
                <a:extLst>
                  <a:ext uri="{0D108BD9-81ED-4DB2-BD59-A6C34878D82A}">
                    <a16:rowId xmlns:a16="http://schemas.microsoft.com/office/drawing/2014/main" xmlns="" val="739307560"/>
                  </a:ext>
                </a:extLst>
              </a:tr>
              <a:tr h="793319">
                <a:tc>
                  <a:txBody>
                    <a:bodyPr/>
                    <a:lstStyle/>
                    <a:p>
                      <a:endParaRPr lang="fr-FR" sz="1600" dirty="0" smtClean="0"/>
                    </a:p>
                    <a:p>
                      <a:r>
                        <a:rPr lang="fr-FR" sz="1600" b="1" dirty="0" smtClean="0"/>
                        <a:t>Item1</a:t>
                      </a:r>
                      <a:endParaRPr lang="en-US" sz="1600" b="1"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xmlns="" val="1843404507"/>
                  </a:ext>
                </a:extLst>
              </a:tr>
              <a:tr h="832189">
                <a:tc>
                  <a:txBody>
                    <a:bodyPr/>
                    <a:lstStyle/>
                    <a:p>
                      <a:endParaRPr lang="fr-FR" sz="1600" b="1" dirty="0" smtClean="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smtClean="0"/>
                        <a:t>Item2</a:t>
                      </a:r>
                      <a:endParaRPr lang="en-US" sz="1600" b="1" dirty="0" smtClean="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xmlns="" val="2739548066"/>
                  </a:ext>
                </a:extLst>
              </a:tr>
              <a:tr h="801367">
                <a:tc>
                  <a:txBody>
                    <a:bodyPr/>
                    <a:lstStyle/>
                    <a:p>
                      <a:endParaRPr lang="fr-FR" sz="1600" dirty="0" smtClean="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smtClean="0"/>
                        <a:t>Item3</a:t>
                      </a:r>
                      <a:endParaRPr lang="en-US" sz="1600" b="1" dirty="0" smtClean="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xmlns="" val="4031073483"/>
                  </a:ext>
                </a:extLst>
              </a:tr>
              <a:tr h="801367">
                <a:tc>
                  <a:txBody>
                    <a:bodyPr/>
                    <a:lstStyle/>
                    <a:p>
                      <a:endParaRPr lang="fr-FR" sz="1600" dirty="0" smtClean="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smtClean="0"/>
                        <a:t>Item4</a:t>
                      </a:r>
                      <a:endParaRPr lang="en-US" sz="1600" b="1" dirty="0" smtClean="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xmlns="" val="2965304839"/>
                  </a:ext>
                </a:extLst>
              </a:tr>
            </a:tbl>
          </a:graphicData>
        </a:graphic>
      </p:graphicFrame>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86" y="1117600"/>
            <a:ext cx="616857" cy="566057"/>
          </a:xfrm>
          <a:prstGeom prst="rect">
            <a:avLst/>
          </a:prstGeom>
        </p:spPr>
      </p:pic>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58" y="1891309"/>
            <a:ext cx="616857" cy="566057"/>
          </a:xfrm>
          <a:prstGeom prst="rect">
            <a:avLst/>
          </a:prstGeom>
        </p:spPr>
      </p:pic>
      <p:pic>
        <p:nvPicPr>
          <p:cNvPr id="28" name="Imag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670" y="2768001"/>
            <a:ext cx="606474" cy="612972"/>
          </a:xfrm>
          <a:prstGeom prst="rect">
            <a:avLst/>
          </a:prstGeom>
        </p:spPr>
      </p:pic>
      <p:pic>
        <p:nvPicPr>
          <p:cNvPr id="29" name="Imag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486" y="1847445"/>
            <a:ext cx="645048" cy="653783"/>
          </a:xfrm>
          <a:prstGeom prst="rect">
            <a:avLst/>
          </a:prstGeom>
        </p:spPr>
      </p:pic>
      <p:pic>
        <p:nvPicPr>
          <p:cNvPr id="30" name="Imag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486" y="3526791"/>
            <a:ext cx="645048" cy="653783"/>
          </a:xfrm>
          <a:prstGeom prst="rect">
            <a:avLst/>
          </a:prstGeom>
        </p:spPr>
      </p:pic>
      <p:pic>
        <p:nvPicPr>
          <p:cNvPr id="31" name="Imag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652" y="2768000"/>
            <a:ext cx="622882" cy="644639"/>
          </a:xfrm>
          <a:prstGeom prst="rect">
            <a:avLst/>
          </a:prstGeom>
        </p:spPr>
      </p:pic>
      <p:pic>
        <p:nvPicPr>
          <p:cNvPr id="32" name="Imag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0787" y="1117600"/>
            <a:ext cx="622191" cy="665003"/>
          </a:xfrm>
          <a:prstGeom prst="rect">
            <a:avLst/>
          </a:prstGeom>
        </p:spPr>
      </p:pic>
      <p:pic>
        <p:nvPicPr>
          <p:cNvPr id="33" name="Imag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7105" y="3526791"/>
            <a:ext cx="622191" cy="665003"/>
          </a:xfrm>
          <a:prstGeom prst="rect">
            <a:avLst/>
          </a:prstGeom>
        </p:spPr>
      </p:pic>
      <p:pic>
        <p:nvPicPr>
          <p:cNvPr id="34" name="Imag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3814" y="2767999"/>
            <a:ext cx="639164" cy="644639"/>
          </a:xfrm>
          <a:prstGeom prst="rect">
            <a:avLst/>
          </a:prstGeom>
        </p:spPr>
      </p:pic>
      <p:pic>
        <p:nvPicPr>
          <p:cNvPr id="35" name="Imag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6054" y="1060003"/>
            <a:ext cx="700362" cy="629728"/>
          </a:xfrm>
          <a:prstGeom prst="rect">
            <a:avLst/>
          </a:prstGeom>
        </p:spPr>
      </p:pic>
      <p:pic>
        <p:nvPicPr>
          <p:cNvPr id="36" name="Imag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22553" y="3562066"/>
            <a:ext cx="700362" cy="629728"/>
          </a:xfrm>
          <a:prstGeom prst="rect">
            <a:avLst/>
          </a:prstGeom>
        </p:spPr>
      </p:pic>
      <p:pic>
        <p:nvPicPr>
          <p:cNvPr id="37" name="Imag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2553" y="2021620"/>
            <a:ext cx="707085" cy="569656"/>
          </a:xfrm>
          <a:prstGeom prst="rect">
            <a:avLst/>
          </a:prstGeom>
        </p:spPr>
      </p:pic>
      <p:sp>
        <p:nvSpPr>
          <p:cNvPr id="40" name="ZoneTexte 39"/>
          <p:cNvSpPr txBox="1"/>
          <p:nvPr/>
        </p:nvSpPr>
        <p:spPr>
          <a:xfrm>
            <a:off x="5169280" y="858093"/>
            <a:ext cx="3844612" cy="2554545"/>
          </a:xfrm>
          <a:prstGeom prst="rect">
            <a:avLst/>
          </a:prstGeom>
          <a:noFill/>
        </p:spPr>
        <p:txBody>
          <a:bodyPr wrap="square" rtlCol="0">
            <a:spAutoFit/>
          </a:bodyPr>
          <a:lstStyle/>
          <a:p>
            <a:pPr algn="ctr"/>
            <a:r>
              <a:rPr lang="fr-FR" sz="2000" b="1" dirty="0" smtClean="0">
                <a:latin typeface="Calibri" panose="020F0502020204030204" pitchFamily="34" charset="0"/>
                <a:cs typeface="Calibri" panose="020F0502020204030204" pitchFamily="34" charset="0"/>
              </a:rPr>
              <a:t>Item to item</a:t>
            </a:r>
          </a:p>
          <a:p>
            <a:endParaRPr lang="fr-FR" dirty="0">
              <a:latin typeface="Calibri" panose="020F0502020204030204" pitchFamily="34" charset="0"/>
              <a:cs typeface="Calibri" panose="020F0502020204030204" pitchFamily="34" charset="0"/>
            </a:endParaRPr>
          </a:p>
          <a:p>
            <a:pPr algn="just"/>
            <a:r>
              <a:rPr lang="fr-FR" sz="1800" dirty="0">
                <a:latin typeface="Calibri" panose="020F0502020204030204" pitchFamily="34" charset="0"/>
                <a:cs typeface="Calibri" panose="020F0502020204030204" pitchFamily="34" charset="0"/>
              </a:rPr>
              <a:t>Les recommandations sont faites en trouvant les items qui ont le même intérêt par plusieurs utilisateurs. Don et Sandra aiment L'Item 1 et l'Item 4. Cela suggère qu'en général, les utilisateurs qui aiment l'Item 4 aimeront aussi l'Item 1.</a:t>
            </a:r>
            <a:endParaRPr lang="en-US" sz="1800" dirty="0">
              <a:latin typeface="Calibri" panose="020F0502020204030204" pitchFamily="34" charset="0"/>
              <a:cs typeface="Calibri" panose="020F0502020204030204" pitchFamily="34" charset="0"/>
            </a:endParaRPr>
          </a:p>
        </p:txBody>
      </p:sp>
      <p:pic>
        <p:nvPicPr>
          <p:cNvPr id="41" name="Imag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3056" y="1099309"/>
            <a:ext cx="645048" cy="653783"/>
          </a:xfrm>
          <a:prstGeom prst="rect">
            <a:avLst/>
          </a:prstGeom>
        </p:spPr>
      </p:pic>
      <p:sp>
        <p:nvSpPr>
          <p:cNvPr id="27" name="ZoneTexte 26"/>
          <p:cNvSpPr txBox="1"/>
          <p:nvPr/>
        </p:nvSpPr>
        <p:spPr>
          <a:xfrm>
            <a:off x="820058" y="4588110"/>
            <a:ext cx="1625600" cy="338554"/>
          </a:xfrm>
          <a:prstGeom prst="rect">
            <a:avLst/>
          </a:prstGeom>
          <a:noFill/>
        </p:spPr>
        <p:txBody>
          <a:bodyPr wrap="square" rtlCol="0">
            <a:spAutoFit/>
          </a:bodyPr>
          <a:lstStyle/>
          <a:p>
            <a:r>
              <a:rPr lang="fr-FR" sz="1600" b="1" dirty="0" smtClean="0"/>
              <a:t>User to user</a:t>
            </a:r>
            <a:endParaRPr lang="en-US" sz="1600" b="1" dirty="0"/>
          </a:p>
        </p:txBody>
      </p:sp>
      <p:sp>
        <p:nvSpPr>
          <p:cNvPr id="38" name="ZoneTexte 37"/>
          <p:cNvSpPr txBox="1"/>
          <p:nvPr/>
        </p:nvSpPr>
        <p:spPr>
          <a:xfrm rot="5400000">
            <a:off x="3741768" y="2593847"/>
            <a:ext cx="1527336" cy="338554"/>
          </a:xfrm>
          <a:prstGeom prst="rect">
            <a:avLst/>
          </a:prstGeom>
          <a:noFill/>
        </p:spPr>
        <p:txBody>
          <a:bodyPr wrap="square" rtlCol="0">
            <a:spAutoFit/>
          </a:bodyPr>
          <a:lstStyle/>
          <a:p>
            <a:r>
              <a:rPr lang="fr-FR" sz="1600" b="1" dirty="0" smtClean="0"/>
              <a:t>Item to Item</a:t>
            </a:r>
            <a:endParaRPr lang="en-US" sz="1600" b="1" dirty="0"/>
          </a:p>
        </p:txBody>
      </p:sp>
      <p:sp>
        <p:nvSpPr>
          <p:cNvPr id="39" name="Accolade fermante 38"/>
          <p:cNvSpPr/>
          <p:nvPr/>
        </p:nvSpPr>
        <p:spPr>
          <a:xfrm>
            <a:off x="3889695" y="1394177"/>
            <a:ext cx="346783" cy="251868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42" name="Accolade fermante 41"/>
          <p:cNvSpPr/>
          <p:nvPr/>
        </p:nvSpPr>
        <p:spPr>
          <a:xfrm rot="5400000">
            <a:off x="1374154" y="4163829"/>
            <a:ext cx="270663" cy="577900"/>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27975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anim calcmode="lin" valueType="num">
                                      <p:cBhvr>
                                        <p:cTn id="8" dur="750" fill="hold"/>
                                        <p:tgtEl>
                                          <p:spTgt spid="40"/>
                                        </p:tgtEl>
                                        <p:attrNameLst>
                                          <p:attrName>ppt_x</p:attrName>
                                        </p:attrNameLst>
                                      </p:cBhvr>
                                      <p:tavLst>
                                        <p:tav tm="0">
                                          <p:val>
                                            <p:strVal val="#ppt_x"/>
                                          </p:val>
                                        </p:tav>
                                        <p:tav tm="100000">
                                          <p:val>
                                            <p:strVal val="#ppt_x"/>
                                          </p:val>
                                        </p:tav>
                                      </p:tavLst>
                                    </p:anim>
                                    <p:anim calcmode="lin" valueType="num">
                                      <p:cBhvr>
                                        <p:cTn id="9" dur="75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down)">
                                      <p:cBhvr>
                                        <p:cTn id="14" dur="580">
                                          <p:stCondLst>
                                            <p:cond delay="0"/>
                                          </p:stCondLst>
                                        </p:cTn>
                                        <p:tgtEl>
                                          <p:spTgt spid="41"/>
                                        </p:tgtEl>
                                      </p:cBhvr>
                                    </p:animEffect>
                                    <p:anim calcmode="lin" valueType="num">
                                      <p:cBhvr>
                                        <p:cTn id="15"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20" dur="26">
                                          <p:stCondLst>
                                            <p:cond delay="650"/>
                                          </p:stCondLst>
                                        </p:cTn>
                                        <p:tgtEl>
                                          <p:spTgt spid="41"/>
                                        </p:tgtEl>
                                      </p:cBhvr>
                                      <p:to x="100000" y="60000"/>
                                    </p:animScale>
                                    <p:animScale>
                                      <p:cBhvr>
                                        <p:cTn id="21" dur="166" decel="50000">
                                          <p:stCondLst>
                                            <p:cond delay="676"/>
                                          </p:stCondLst>
                                        </p:cTn>
                                        <p:tgtEl>
                                          <p:spTgt spid="41"/>
                                        </p:tgtEl>
                                      </p:cBhvr>
                                      <p:to x="100000" y="100000"/>
                                    </p:animScale>
                                    <p:animScale>
                                      <p:cBhvr>
                                        <p:cTn id="22" dur="26">
                                          <p:stCondLst>
                                            <p:cond delay="1312"/>
                                          </p:stCondLst>
                                        </p:cTn>
                                        <p:tgtEl>
                                          <p:spTgt spid="41"/>
                                        </p:tgtEl>
                                      </p:cBhvr>
                                      <p:to x="100000" y="80000"/>
                                    </p:animScale>
                                    <p:animScale>
                                      <p:cBhvr>
                                        <p:cTn id="23" dur="166" decel="50000">
                                          <p:stCondLst>
                                            <p:cond delay="1338"/>
                                          </p:stCondLst>
                                        </p:cTn>
                                        <p:tgtEl>
                                          <p:spTgt spid="41"/>
                                        </p:tgtEl>
                                      </p:cBhvr>
                                      <p:to x="100000" y="100000"/>
                                    </p:animScale>
                                    <p:animScale>
                                      <p:cBhvr>
                                        <p:cTn id="24" dur="26">
                                          <p:stCondLst>
                                            <p:cond delay="1642"/>
                                          </p:stCondLst>
                                        </p:cTn>
                                        <p:tgtEl>
                                          <p:spTgt spid="41"/>
                                        </p:tgtEl>
                                      </p:cBhvr>
                                      <p:to x="100000" y="90000"/>
                                    </p:animScale>
                                    <p:animScale>
                                      <p:cBhvr>
                                        <p:cTn id="25" dur="166" decel="50000">
                                          <p:stCondLst>
                                            <p:cond delay="1668"/>
                                          </p:stCondLst>
                                        </p:cTn>
                                        <p:tgtEl>
                                          <p:spTgt spid="41"/>
                                        </p:tgtEl>
                                      </p:cBhvr>
                                      <p:to x="100000" y="100000"/>
                                    </p:animScale>
                                    <p:animScale>
                                      <p:cBhvr>
                                        <p:cTn id="26" dur="26">
                                          <p:stCondLst>
                                            <p:cond delay="1808"/>
                                          </p:stCondLst>
                                        </p:cTn>
                                        <p:tgtEl>
                                          <p:spTgt spid="41"/>
                                        </p:tgtEl>
                                      </p:cBhvr>
                                      <p:to x="100000" y="95000"/>
                                    </p:animScale>
                                    <p:animScale>
                                      <p:cBhvr>
                                        <p:cTn id="27" dur="166" decel="50000">
                                          <p:stCondLst>
                                            <p:cond delay="1834"/>
                                          </p:stCondLst>
                                        </p:cTn>
                                        <p:tgtEl>
                                          <p:spTgt spid="4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3" name="ZoneTexte 2"/>
          <p:cNvSpPr txBox="1"/>
          <p:nvPr/>
        </p:nvSpPr>
        <p:spPr>
          <a:xfrm>
            <a:off x="1467825" y="329184"/>
            <a:ext cx="8100568" cy="461665"/>
          </a:xfrm>
          <a:prstGeom prst="rect">
            <a:avLst/>
          </a:prstGeom>
          <a:noFill/>
        </p:spPr>
        <p:txBody>
          <a:bodyPr wrap="square" rtlCol="0">
            <a:spAutoFit/>
          </a:bodyPr>
          <a:lstStyle/>
          <a:p>
            <a:r>
              <a:rPr lang="fr-FR" sz="2400" b="1" dirty="0">
                <a:solidFill>
                  <a:schemeClr val="tx1"/>
                </a:solidFill>
                <a:latin typeface="Calibri" panose="020F0502020204030204" pitchFamily="34" charset="0"/>
                <a:cs typeface="Calibri" panose="020F0502020204030204" pitchFamily="34" charset="0"/>
              </a:rPr>
              <a:t>Systèmes recommandation le filtrage hybride</a:t>
            </a:r>
            <a:endParaRPr lang="en-US" sz="2400" b="1" dirty="0">
              <a:solidFill>
                <a:schemeClr val="tx1"/>
              </a:solidFill>
              <a:latin typeface="Calibri" panose="020F0502020204030204" pitchFamily="34" charset="0"/>
              <a:cs typeface="Calibri" panose="020F0502020204030204" pitchFamily="34" charset="0"/>
            </a:endParaRPr>
          </a:p>
        </p:txBody>
      </p:sp>
      <p:sp>
        <p:nvSpPr>
          <p:cNvPr id="7" name="ZoneTexte 6"/>
          <p:cNvSpPr txBox="1"/>
          <p:nvPr/>
        </p:nvSpPr>
        <p:spPr>
          <a:xfrm>
            <a:off x="554385" y="1433148"/>
            <a:ext cx="8094640" cy="646331"/>
          </a:xfrm>
          <a:prstGeom prst="rect">
            <a:avLst/>
          </a:prstGeom>
          <a:noFill/>
        </p:spPr>
        <p:txBody>
          <a:bodyPr wrap="square" rtlCol="0">
            <a:spAutoFit/>
          </a:bodyPr>
          <a:lstStyle/>
          <a:p>
            <a:pPr algn="just"/>
            <a:r>
              <a:rPr lang="fr-FR" sz="1800" dirty="0"/>
              <a:t>la filtration hybride exploite les forces de différentes approches, telles que le filtrage collaboratif et le filtrage basé sur le contenu.</a:t>
            </a:r>
            <a:endParaRPr lang="en-US" sz="1800" dirty="0"/>
          </a:p>
        </p:txBody>
      </p:sp>
      <p:sp>
        <p:nvSpPr>
          <p:cNvPr id="4" name="ZoneTexte 3"/>
          <p:cNvSpPr txBox="1"/>
          <p:nvPr/>
        </p:nvSpPr>
        <p:spPr>
          <a:xfrm>
            <a:off x="554385" y="2595853"/>
            <a:ext cx="8094640" cy="1969770"/>
          </a:xfrm>
          <a:prstGeom prst="rect">
            <a:avLst/>
          </a:prstGeom>
          <a:noFill/>
        </p:spPr>
        <p:txBody>
          <a:bodyPr wrap="square" rtlCol="0">
            <a:spAutoFit/>
          </a:bodyPr>
          <a:lstStyle/>
          <a:p>
            <a:pPr algn="just"/>
            <a:r>
              <a:rPr lang="fr-FR" sz="1800" dirty="0"/>
              <a:t>En intégrant ces méthodes complémentaires, elle cherche à éliminer les limites individuelles et à fournir des recommandations plus robustes et personnalisées aux utilisateurs. Cette stratégie permet d'exploiter les avantages de chaque technique tout en minimisant leurs inconvénients, conduisant ainsi à des performances globales plus satisfaisantes dans les systèmes de recommandation.</a:t>
            </a:r>
            <a:endParaRPr lang="en-US" sz="1800" dirty="0"/>
          </a:p>
          <a:p>
            <a:pPr algn="just"/>
            <a:endParaRPr lang="en-US" dirty="0"/>
          </a:p>
        </p:txBody>
      </p:sp>
    </p:spTree>
    <p:extLst>
      <p:ext uri="{BB962C8B-B14F-4D97-AF65-F5344CB8AC3E}">
        <p14:creationId xmlns:p14="http://schemas.microsoft.com/office/powerpoint/2010/main" val="317440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762018" y="2122755"/>
            <a:ext cx="7941469" cy="1600200"/>
          </a:xfrm>
          <a:prstGeom prst="rect">
            <a:avLst/>
          </a:prstGeom>
        </p:spPr>
        <p:txBody>
          <a:bodyPr spcFirstLastPara="1" wrap="square" lIns="0" tIns="0" rIns="0" bIns="0" anchor="b" anchorCtr="0">
            <a:noAutofit/>
          </a:bodyPr>
          <a:lstStyle/>
          <a:p>
            <a:pPr algn="ctr"/>
            <a:r>
              <a:rPr lang="en-US" b="1" dirty="0" err="1" smtClean="0">
                <a:ln w="0"/>
                <a:solidFill>
                  <a:schemeClr val="tx1"/>
                </a:solidFill>
                <a:effectLst>
                  <a:outerShdw blurRad="38100" dist="19050" dir="2700000" algn="tl" rotWithShape="0">
                    <a:schemeClr val="dk1">
                      <a:alpha val="40000"/>
                    </a:schemeClr>
                  </a:outerShdw>
                </a:effectLst>
              </a:rPr>
              <a:t>Avantages</a:t>
            </a:r>
            <a:r>
              <a:rPr lang="en-US" b="1" dirty="0" smtClean="0">
                <a:ln w="0"/>
                <a:solidFill>
                  <a:schemeClr val="tx1"/>
                </a:solidFill>
                <a:effectLst>
                  <a:outerShdw blurRad="38100" dist="19050" dir="2700000" algn="tl" rotWithShape="0">
                    <a:schemeClr val="dk1">
                      <a:alpha val="40000"/>
                    </a:schemeClr>
                  </a:outerShdw>
                </a:effectLst>
              </a:rPr>
              <a:t> et </a:t>
            </a:r>
            <a:r>
              <a:rPr lang="en-US" b="1" dirty="0" err="1" smtClean="0">
                <a:ln w="0"/>
                <a:solidFill>
                  <a:schemeClr val="tx1"/>
                </a:solidFill>
                <a:effectLst>
                  <a:outerShdw blurRad="38100" dist="19050" dir="2700000" algn="tl" rotWithShape="0">
                    <a:schemeClr val="dk1">
                      <a:alpha val="40000"/>
                    </a:schemeClr>
                  </a:outerShdw>
                </a:effectLst>
              </a:rPr>
              <a:t>Inconvénients</a:t>
            </a:r>
            <a:r>
              <a:rPr lang="en-US" dirty="0">
                <a:solidFill>
                  <a:schemeClr val="tx1"/>
                </a:solidFill>
                <a:sym typeface="Poppins SemiBold"/>
              </a:rPr>
              <a:t/>
            </a:r>
            <a:br>
              <a:rPr lang="en-US" dirty="0">
                <a:solidFill>
                  <a:schemeClr val="tx1"/>
                </a:solidFill>
                <a:sym typeface="Poppins SemiBold"/>
              </a:rPr>
            </a:br>
            <a:endParaRPr b="1" dirty="0">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b="1" dirty="0" smtClean="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377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23</a:t>
            </a:fld>
            <a:endParaRPr lang="fr-FR" dirty="0"/>
          </a:p>
        </p:txBody>
      </p:sp>
      <p:pic>
        <p:nvPicPr>
          <p:cNvPr id="3" name="Image 2"/>
          <p:cNvPicPr>
            <a:picLocks noChangeAspect="1"/>
          </p:cNvPicPr>
          <p:nvPr/>
        </p:nvPicPr>
        <p:blipFill>
          <a:blip r:embed="rId2"/>
          <a:stretch>
            <a:fillRect/>
          </a:stretch>
        </p:blipFill>
        <p:spPr>
          <a:xfrm>
            <a:off x="0" y="1086643"/>
            <a:ext cx="9144000" cy="3784407"/>
          </a:xfrm>
          <a:prstGeom prst="rect">
            <a:avLst/>
          </a:prstGeom>
        </p:spPr>
      </p:pic>
      <p:sp>
        <p:nvSpPr>
          <p:cNvPr id="5" name="ZoneTexte 4"/>
          <p:cNvSpPr txBox="1"/>
          <p:nvPr/>
        </p:nvSpPr>
        <p:spPr>
          <a:xfrm>
            <a:off x="2594365" y="263347"/>
            <a:ext cx="810056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Avantages et inconvénients</a:t>
            </a:r>
            <a:endParaRPr lang="en-US" sz="24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48906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24</a:t>
            </a:fld>
            <a:endParaRPr lang="fr-FR" dirty="0"/>
          </a:p>
        </p:txBody>
      </p:sp>
      <p:pic>
        <p:nvPicPr>
          <p:cNvPr id="3" name="Image 2"/>
          <p:cNvPicPr>
            <a:picLocks noChangeAspect="1"/>
          </p:cNvPicPr>
          <p:nvPr/>
        </p:nvPicPr>
        <p:blipFill>
          <a:blip r:embed="rId2"/>
          <a:stretch>
            <a:fillRect/>
          </a:stretch>
        </p:blipFill>
        <p:spPr>
          <a:xfrm>
            <a:off x="-22750" y="980237"/>
            <a:ext cx="9271970" cy="3313301"/>
          </a:xfrm>
          <a:prstGeom prst="rect">
            <a:avLst/>
          </a:prstGeom>
        </p:spPr>
      </p:pic>
      <p:sp>
        <p:nvSpPr>
          <p:cNvPr id="4" name="ZoneTexte 3"/>
          <p:cNvSpPr txBox="1"/>
          <p:nvPr/>
        </p:nvSpPr>
        <p:spPr>
          <a:xfrm>
            <a:off x="2594365" y="263347"/>
            <a:ext cx="810056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Avantages et inconvénients</a:t>
            </a:r>
            <a:endParaRPr lang="en-US" sz="24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14650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762018" y="1866900"/>
            <a:ext cx="7941469" cy="1600200"/>
          </a:xfrm>
          <a:prstGeom prst="rect">
            <a:avLst/>
          </a:prstGeom>
        </p:spPr>
        <p:txBody>
          <a:bodyPr spcFirstLastPara="1" wrap="square" lIns="0" tIns="0" rIns="0" bIns="0" anchor="b" anchorCtr="0">
            <a:noAutofit/>
          </a:bodyPr>
          <a:lstStyle/>
          <a:p>
            <a:pPr algn="ctr"/>
            <a:r>
              <a:rPr lang="en-US" b="1" dirty="0" err="1" smtClean="0">
                <a:ln w="0"/>
                <a:solidFill>
                  <a:schemeClr val="tx1"/>
                </a:solidFill>
                <a:effectLst>
                  <a:outerShdw blurRad="38100" dist="19050" dir="2700000" algn="tl" rotWithShape="0">
                    <a:schemeClr val="dk1">
                      <a:alpha val="40000"/>
                    </a:schemeClr>
                  </a:outerShdw>
                </a:effectLst>
              </a:rPr>
              <a:t>Méthodologie</a:t>
            </a:r>
            <a:r>
              <a:rPr lang="en-US" dirty="0">
                <a:solidFill>
                  <a:schemeClr val="tx1"/>
                </a:solidFill>
                <a:sym typeface="Poppins SemiBold"/>
              </a:rPr>
              <a:t/>
            </a:r>
            <a:br>
              <a:rPr lang="en-US" dirty="0">
                <a:solidFill>
                  <a:schemeClr val="tx1"/>
                </a:solidFill>
                <a:sym typeface="Poppins SemiBold"/>
              </a:rPr>
            </a:br>
            <a:endParaRPr b="1" dirty="0">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smtClean="0">
                <a:solidFill>
                  <a:schemeClr val="lt1"/>
                </a:solidFill>
                <a:latin typeface="Barlow"/>
                <a:ea typeface="Barlow"/>
                <a:cs typeface="Barlow"/>
                <a:sym typeface="Barlow"/>
              </a:rPr>
              <a:t>6</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387813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26</a:t>
            </a:fld>
            <a:endParaRPr lang="fr-FR" dirty="0"/>
          </a:p>
        </p:txBody>
      </p:sp>
      <p:sp>
        <p:nvSpPr>
          <p:cNvPr id="3" name="ZoneTexte 2"/>
          <p:cNvSpPr txBox="1"/>
          <p:nvPr/>
        </p:nvSpPr>
        <p:spPr>
          <a:xfrm>
            <a:off x="2849343" y="289725"/>
            <a:ext cx="810056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Matériel et Logiciel utilisé</a:t>
            </a:r>
            <a:endParaRPr lang="en-US" sz="2400" b="1" dirty="0">
              <a:solidFill>
                <a:schemeClr val="tx1"/>
              </a:solidFill>
              <a:latin typeface="Calibri" panose="020F0502020204030204" pitchFamily="34" charset="0"/>
              <a:cs typeface="Calibri" panose="020F0502020204030204" pitchFamily="34" charset="0"/>
            </a:endParaRPr>
          </a:p>
        </p:txBody>
      </p:sp>
      <p:grpSp>
        <p:nvGrpSpPr>
          <p:cNvPr id="4" name="Groupe 3">
            <a:extLst>
              <a:ext uri="{FF2B5EF4-FFF2-40B4-BE49-F238E27FC236}">
                <a16:creationId xmlns="" xmlns:a16="http://schemas.microsoft.com/office/drawing/2014/main" id="{5637DB5C-C72C-DD1F-EA15-DE36F11712E2}"/>
              </a:ext>
            </a:extLst>
          </p:cNvPr>
          <p:cNvGrpSpPr/>
          <p:nvPr/>
        </p:nvGrpSpPr>
        <p:grpSpPr>
          <a:xfrm>
            <a:off x="2292371" y="1976347"/>
            <a:ext cx="1851069" cy="1382294"/>
            <a:chOff x="8300853" y="2683132"/>
            <a:chExt cx="2334638" cy="1743401"/>
          </a:xfrm>
        </p:grpSpPr>
        <p:pic>
          <p:nvPicPr>
            <p:cNvPr id="5" name="Picture 5">
              <a:extLst>
                <a:ext uri="{FF2B5EF4-FFF2-40B4-BE49-F238E27FC236}">
                  <a16:creationId xmlns="" xmlns:a16="http://schemas.microsoft.com/office/drawing/2014/main" id="{3EB3801D-D942-56A6-18AF-926ADF2BA63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8060" y="2683132"/>
              <a:ext cx="1366604" cy="1269803"/>
            </a:xfrm>
            <a:prstGeom prst="rect">
              <a:avLst/>
            </a:prstGeom>
            <a:noFill/>
            <a:ln>
              <a:noFill/>
            </a:ln>
          </p:spPr>
        </p:pic>
        <p:sp>
          <p:nvSpPr>
            <p:cNvPr id="6" name="ZoneTexte 5">
              <a:extLst>
                <a:ext uri="{FF2B5EF4-FFF2-40B4-BE49-F238E27FC236}">
                  <a16:creationId xmlns="" xmlns:a16="http://schemas.microsoft.com/office/drawing/2014/main" id="{A94D132B-C985-1128-93BE-8C49BB818A8C}"/>
                </a:ext>
              </a:extLst>
            </p:cNvPr>
            <p:cNvSpPr txBox="1"/>
            <p:nvPr/>
          </p:nvSpPr>
          <p:spPr>
            <a:xfrm>
              <a:off x="8300853" y="4057201"/>
              <a:ext cx="2334638" cy="369332"/>
            </a:xfrm>
            <a:prstGeom prst="rect">
              <a:avLst/>
            </a:prstGeom>
            <a:noFill/>
          </p:spPr>
          <p:txBody>
            <a:bodyPr wrap="square" rtlCol="0">
              <a:spAutoFit/>
            </a:bodyPr>
            <a:lstStyle/>
            <a:p>
              <a:r>
                <a:rPr lang="fr-FR" dirty="0"/>
                <a:t>Visual Studio Code</a:t>
              </a:r>
            </a:p>
          </p:txBody>
        </p:sp>
      </p:grpSp>
      <p:grpSp>
        <p:nvGrpSpPr>
          <p:cNvPr id="7" name="Groupe 6">
            <a:extLst>
              <a:ext uri="{FF2B5EF4-FFF2-40B4-BE49-F238E27FC236}">
                <a16:creationId xmlns="" xmlns:a16="http://schemas.microsoft.com/office/drawing/2014/main" id="{0B70EF07-C76D-B113-C1E0-184E4F421CF7}"/>
              </a:ext>
            </a:extLst>
          </p:cNvPr>
          <p:cNvGrpSpPr/>
          <p:nvPr/>
        </p:nvGrpSpPr>
        <p:grpSpPr>
          <a:xfrm>
            <a:off x="6965670" y="1730144"/>
            <a:ext cx="2381582" cy="1482080"/>
            <a:chOff x="4412079" y="2521290"/>
            <a:chExt cx="3003741" cy="1869255"/>
          </a:xfrm>
        </p:grpSpPr>
        <p:pic>
          <p:nvPicPr>
            <p:cNvPr id="8" name="Image 7">
              <a:extLst>
                <a:ext uri="{FF2B5EF4-FFF2-40B4-BE49-F238E27FC236}">
                  <a16:creationId xmlns="" xmlns:a16="http://schemas.microsoft.com/office/drawing/2014/main" id="{8E6326A5-EE4E-999F-48E0-CF6EB017664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12079" y="2521290"/>
              <a:ext cx="2756836" cy="1697752"/>
            </a:xfrm>
            <a:prstGeom prst="rect">
              <a:avLst/>
            </a:prstGeom>
          </p:spPr>
        </p:pic>
        <p:sp>
          <p:nvSpPr>
            <p:cNvPr id="9" name="ZoneTexte 8">
              <a:extLst>
                <a:ext uri="{FF2B5EF4-FFF2-40B4-BE49-F238E27FC236}">
                  <a16:creationId xmlns="" xmlns:a16="http://schemas.microsoft.com/office/drawing/2014/main" id="{8C07B611-F392-1852-7394-4E03FB5549CA}"/>
                </a:ext>
              </a:extLst>
            </p:cNvPr>
            <p:cNvSpPr txBox="1"/>
            <p:nvPr/>
          </p:nvSpPr>
          <p:spPr>
            <a:xfrm>
              <a:off x="5081182" y="4021213"/>
              <a:ext cx="2334638" cy="369332"/>
            </a:xfrm>
            <a:prstGeom prst="rect">
              <a:avLst/>
            </a:prstGeom>
            <a:noFill/>
          </p:spPr>
          <p:txBody>
            <a:bodyPr wrap="square" rtlCol="0">
              <a:spAutoFit/>
            </a:bodyPr>
            <a:lstStyle/>
            <a:p>
              <a:r>
                <a:rPr lang="fr-FR" dirty="0"/>
                <a:t>Google Colab</a:t>
              </a:r>
            </a:p>
          </p:txBody>
        </p:sp>
      </p:grpSp>
      <p:grpSp>
        <p:nvGrpSpPr>
          <p:cNvPr id="10" name="Groupe 9">
            <a:extLst>
              <a:ext uri="{FF2B5EF4-FFF2-40B4-BE49-F238E27FC236}">
                <a16:creationId xmlns="" xmlns:a16="http://schemas.microsoft.com/office/drawing/2014/main" id="{EB1C54C2-9FF4-E149-B3C1-A09BA6448862}"/>
              </a:ext>
            </a:extLst>
          </p:cNvPr>
          <p:cNvGrpSpPr/>
          <p:nvPr/>
        </p:nvGrpSpPr>
        <p:grpSpPr>
          <a:xfrm>
            <a:off x="263775" y="1976347"/>
            <a:ext cx="2028596" cy="1445738"/>
            <a:chOff x="1606632" y="2567126"/>
            <a:chExt cx="2558542" cy="1823419"/>
          </a:xfrm>
        </p:grpSpPr>
        <p:pic>
          <p:nvPicPr>
            <p:cNvPr id="11" name="Image 10">
              <a:extLst>
                <a:ext uri="{FF2B5EF4-FFF2-40B4-BE49-F238E27FC236}">
                  <a16:creationId xmlns="" xmlns:a16="http://schemas.microsoft.com/office/drawing/2014/main" id="{7FA1E9E3-948C-49CC-9408-F51197A77D1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06632" y="2567126"/>
              <a:ext cx="1391223" cy="1385809"/>
            </a:xfrm>
            <a:prstGeom prst="rect">
              <a:avLst/>
            </a:prstGeom>
          </p:spPr>
        </p:pic>
        <p:sp>
          <p:nvSpPr>
            <p:cNvPr id="12" name="ZoneTexte 11">
              <a:extLst>
                <a:ext uri="{FF2B5EF4-FFF2-40B4-BE49-F238E27FC236}">
                  <a16:creationId xmlns="" xmlns:a16="http://schemas.microsoft.com/office/drawing/2014/main" id="{3B76C811-3435-6792-D44B-EA6EC17F045B}"/>
                </a:ext>
              </a:extLst>
            </p:cNvPr>
            <p:cNvSpPr txBox="1"/>
            <p:nvPr/>
          </p:nvSpPr>
          <p:spPr>
            <a:xfrm>
              <a:off x="1830536" y="4021213"/>
              <a:ext cx="2334638" cy="369332"/>
            </a:xfrm>
            <a:prstGeom prst="rect">
              <a:avLst/>
            </a:prstGeom>
            <a:noFill/>
          </p:spPr>
          <p:txBody>
            <a:bodyPr wrap="square" rtlCol="0">
              <a:spAutoFit/>
            </a:bodyPr>
            <a:lstStyle/>
            <a:p>
              <a:r>
                <a:rPr lang="fr-FR" dirty="0"/>
                <a:t>Python</a:t>
              </a:r>
            </a:p>
          </p:txBody>
        </p:sp>
      </p:gr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310" y="1768207"/>
            <a:ext cx="2395515" cy="1693704"/>
          </a:xfrm>
          <a:prstGeom prst="rect">
            <a:avLst/>
          </a:prstGeom>
        </p:spPr>
      </p:pic>
    </p:spTree>
    <p:extLst>
      <p:ext uri="{BB962C8B-B14F-4D97-AF65-F5344CB8AC3E}">
        <p14:creationId xmlns:p14="http://schemas.microsoft.com/office/powerpoint/2010/main" val="109207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27</a:t>
            </a:fld>
            <a:endParaRPr lang="fr-FR" dirty="0"/>
          </a:p>
        </p:txBody>
      </p:sp>
      <p:sp>
        <p:nvSpPr>
          <p:cNvPr id="19" name="Forme libre : forme 11">
            <a:extLst>
              <a:ext uri="{FF2B5EF4-FFF2-40B4-BE49-F238E27FC236}">
                <a16:creationId xmlns="" xmlns:a16="http://schemas.microsoft.com/office/drawing/2014/main" id="{3D8CE629-80CF-6836-BD78-EF48EC4FCE7A}"/>
              </a:ext>
            </a:extLst>
          </p:cNvPr>
          <p:cNvSpPr/>
          <p:nvPr/>
        </p:nvSpPr>
        <p:spPr>
          <a:xfrm>
            <a:off x="797715" y="263769"/>
            <a:ext cx="2087488" cy="848823"/>
          </a:xfrm>
          <a:custGeom>
            <a:avLst/>
            <a:gdLst>
              <a:gd name="connsiteX0" fmla="*/ 0 w 2087488"/>
              <a:gd name="connsiteY0" fmla="*/ 141499 h 848823"/>
              <a:gd name="connsiteX1" fmla="*/ 141499 w 2087488"/>
              <a:gd name="connsiteY1" fmla="*/ 0 h 848823"/>
              <a:gd name="connsiteX2" fmla="*/ 1945989 w 2087488"/>
              <a:gd name="connsiteY2" fmla="*/ 0 h 848823"/>
              <a:gd name="connsiteX3" fmla="*/ 2087488 w 2087488"/>
              <a:gd name="connsiteY3" fmla="*/ 141499 h 848823"/>
              <a:gd name="connsiteX4" fmla="*/ 2087488 w 2087488"/>
              <a:gd name="connsiteY4" fmla="*/ 707324 h 848823"/>
              <a:gd name="connsiteX5" fmla="*/ 1945989 w 2087488"/>
              <a:gd name="connsiteY5" fmla="*/ 848823 h 848823"/>
              <a:gd name="connsiteX6" fmla="*/ 141499 w 2087488"/>
              <a:gd name="connsiteY6" fmla="*/ 848823 h 848823"/>
              <a:gd name="connsiteX7" fmla="*/ 0 w 2087488"/>
              <a:gd name="connsiteY7" fmla="*/ 707324 h 848823"/>
              <a:gd name="connsiteX8" fmla="*/ 0 w 2087488"/>
              <a:gd name="connsiteY8" fmla="*/ 141499 h 84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7488" h="848823">
                <a:moveTo>
                  <a:pt x="0" y="141499"/>
                </a:moveTo>
                <a:cubicBezTo>
                  <a:pt x="0" y="63351"/>
                  <a:pt x="63351" y="0"/>
                  <a:pt x="141499" y="0"/>
                </a:cubicBezTo>
                <a:lnTo>
                  <a:pt x="1945989" y="0"/>
                </a:lnTo>
                <a:cubicBezTo>
                  <a:pt x="2024137" y="0"/>
                  <a:pt x="2087488" y="63351"/>
                  <a:pt x="2087488" y="141499"/>
                </a:cubicBezTo>
                <a:lnTo>
                  <a:pt x="2087488" y="707324"/>
                </a:lnTo>
                <a:cubicBezTo>
                  <a:pt x="2087488" y="785472"/>
                  <a:pt x="2024137" y="848823"/>
                  <a:pt x="1945989" y="848823"/>
                </a:cubicBezTo>
                <a:lnTo>
                  <a:pt x="141499" y="848823"/>
                </a:lnTo>
                <a:cubicBezTo>
                  <a:pt x="63351" y="848823"/>
                  <a:pt x="0" y="785472"/>
                  <a:pt x="0" y="707324"/>
                </a:cubicBezTo>
                <a:lnTo>
                  <a:pt x="0" y="141499"/>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25264" tIns="125264" rIns="125264" bIns="125264" numCol="1" spcCol="1270" anchor="ctr" anchorCtr="0">
            <a:noAutofit/>
          </a:bodyPr>
          <a:lstStyle/>
          <a:p>
            <a:pPr marL="0" lvl="0" indent="0" algn="ctr" defTabSz="977900">
              <a:lnSpc>
                <a:spcPct val="90000"/>
              </a:lnSpc>
              <a:spcBef>
                <a:spcPct val="0"/>
              </a:spcBef>
              <a:spcAft>
                <a:spcPct val="35000"/>
              </a:spcAft>
              <a:buNone/>
            </a:pPr>
            <a:r>
              <a:rPr lang="fr-FR" sz="2200" b="1" kern="1200" dirty="0">
                <a:solidFill>
                  <a:srgbClr val="333F50"/>
                </a:solidFill>
                <a:latin typeface="Times New Roman" panose="02020603050405020304" pitchFamily="18" charset="0"/>
                <a:cs typeface="Times New Roman" panose="02020603050405020304" pitchFamily="18" charset="0"/>
              </a:rPr>
              <a:t>Collection des données</a:t>
            </a:r>
          </a:p>
        </p:txBody>
      </p:sp>
      <p:grpSp>
        <p:nvGrpSpPr>
          <p:cNvPr id="20" name="Groupe 19">
            <a:extLst>
              <a:ext uri="{FF2B5EF4-FFF2-40B4-BE49-F238E27FC236}">
                <a16:creationId xmlns="" xmlns:a16="http://schemas.microsoft.com/office/drawing/2014/main" id="{45D64431-6867-E3D7-B5B9-5201564B3726}"/>
              </a:ext>
            </a:extLst>
          </p:cNvPr>
          <p:cNvGrpSpPr/>
          <p:nvPr/>
        </p:nvGrpSpPr>
        <p:grpSpPr>
          <a:xfrm>
            <a:off x="1376108" y="1112174"/>
            <a:ext cx="2857799" cy="953927"/>
            <a:chOff x="2492732" y="1902405"/>
            <a:chExt cx="2857799" cy="953927"/>
          </a:xfrm>
        </p:grpSpPr>
        <p:sp>
          <p:nvSpPr>
            <p:cNvPr id="21" name="Flèche : angle droit 9">
              <a:extLst>
                <a:ext uri="{FF2B5EF4-FFF2-40B4-BE49-F238E27FC236}">
                  <a16:creationId xmlns="" xmlns:a16="http://schemas.microsoft.com/office/drawing/2014/main" id="{E3FB1D50-BB55-9843-C460-9F7ABA1E255E}"/>
                </a:ext>
              </a:extLst>
            </p:cNvPr>
            <p:cNvSpPr/>
            <p:nvPr/>
          </p:nvSpPr>
          <p:spPr>
            <a:xfrm rot="5400000">
              <a:off x="2542604" y="1852533"/>
              <a:ext cx="720359" cy="820104"/>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2">
                <a:tint val="50000"/>
                <a:hueOff val="0"/>
                <a:satOff val="0"/>
                <a:lumOff val="0"/>
                <a:alphaOff val="0"/>
              </a:schemeClr>
            </a:fillRef>
            <a:effectRef idx="3">
              <a:schemeClr val="accent2">
                <a:tint val="50000"/>
                <a:hueOff val="0"/>
                <a:satOff val="0"/>
                <a:lumOff val="0"/>
                <a:alphaOff val="0"/>
              </a:schemeClr>
            </a:effectRef>
            <a:fontRef idx="minor">
              <a:schemeClr val="lt1">
                <a:hueOff val="0"/>
                <a:satOff val="0"/>
                <a:lumOff val="0"/>
                <a:alphaOff val="0"/>
              </a:schemeClr>
            </a:fontRef>
          </p:style>
        </p:sp>
        <p:sp>
          <p:nvSpPr>
            <p:cNvPr id="22" name="Forme libre : forme 14">
              <a:extLst>
                <a:ext uri="{FF2B5EF4-FFF2-40B4-BE49-F238E27FC236}">
                  <a16:creationId xmlns="" xmlns:a16="http://schemas.microsoft.com/office/drawing/2014/main" id="{8BBC512A-A69B-9D41-49EC-66C9C5B5E539}"/>
                </a:ext>
              </a:extLst>
            </p:cNvPr>
            <p:cNvSpPr/>
            <p:nvPr/>
          </p:nvSpPr>
          <p:spPr>
            <a:xfrm>
              <a:off x="3129723" y="2007509"/>
              <a:ext cx="2220808" cy="848823"/>
            </a:xfrm>
            <a:custGeom>
              <a:avLst/>
              <a:gdLst>
                <a:gd name="connsiteX0" fmla="*/ 0 w 2220808"/>
                <a:gd name="connsiteY0" fmla="*/ 141499 h 848823"/>
                <a:gd name="connsiteX1" fmla="*/ 141499 w 2220808"/>
                <a:gd name="connsiteY1" fmla="*/ 0 h 848823"/>
                <a:gd name="connsiteX2" fmla="*/ 2079309 w 2220808"/>
                <a:gd name="connsiteY2" fmla="*/ 0 h 848823"/>
                <a:gd name="connsiteX3" fmla="*/ 2220808 w 2220808"/>
                <a:gd name="connsiteY3" fmla="*/ 141499 h 848823"/>
                <a:gd name="connsiteX4" fmla="*/ 2220808 w 2220808"/>
                <a:gd name="connsiteY4" fmla="*/ 707324 h 848823"/>
                <a:gd name="connsiteX5" fmla="*/ 2079309 w 2220808"/>
                <a:gd name="connsiteY5" fmla="*/ 848823 h 848823"/>
                <a:gd name="connsiteX6" fmla="*/ 141499 w 2220808"/>
                <a:gd name="connsiteY6" fmla="*/ 848823 h 848823"/>
                <a:gd name="connsiteX7" fmla="*/ 0 w 2220808"/>
                <a:gd name="connsiteY7" fmla="*/ 707324 h 848823"/>
                <a:gd name="connsiteX8" fmla="*/ 0 w 2220808"/>
                <a:gd name="connsiteY8" fmla="*/ 141499 h 84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0808" h="848823">
                  <a:moveTo>
                    <a:pt x="0" y="141499"/>
                  </a:moveTo>
                  <a:cubicBezTo>
                    <a:pt x="0" y="63351"/>
                    <a:pt x="63351" y="0"/>
                    <a:pt x="141499" y="0"/>
                  </a:cubicBezTo>
                  <a:lnTo>
                    <a:pt x="2079309" y="0"/>
                  </a:lnTo>
                  <a:cubicBezTo>
                    <a:pt x="2157457" y="0"/>
                    <a:pt x="2220808" y="63351"/>
                    <a:pt x="2220808" y="141499"/>
                  </a:cubicBezTo>
                  <a:lnTo>
                    <a:pt x="2220808" y="707324"/>
                  </a:lnTo>
                  <a:cubicBezTo>
                    <a:pt x="2220808" y="785472"/>
                    <a:pt x="2157457" y="848823"/>
                    <a:pt x="2079309" y="848823"/>
                  </a:cubicBezTo>
                  <a:lnTo>
                    <a:pt x="141499" y="848823"/>
                  </a:lnTo>
                  <a:cubicBezTo>
                    <a:pt x="63351" y="848823"/>
                    <a:pt x="0" y="785472"/>
                    <a:pt x="0" y="707324"/>
                  </a:cubicBezTo>
                  <a:lnTo>
                    <a:pt x="0" y="141499"/>
                  </a:lnTo>
                  <a:close/>
                </a:path>
              </a:pathLst>
            </a:custGeom>
          </p:spPr>
          <p:style>
            <a:lnRef idx="0">
              <a:schemeClr val="lt1">
                <a:hueOff val="0"/>
                <a:satOff val="0"/>
                <a:lumOff val="0"/>
                <a:alphaOff val="0"/>
              </a:schemeClr>
            </a:lnRef>
            <a:fillRef idx="3">
              <a:schemeClr val="accent2">
                <a:hueOff val="-291073"/>
                <a:satOff val="-16786"/>
                <a:lumOff val="1726"/>
                <a:alphaOff val="0"/>
              </a:schemeClr>
            </a:fillRef>
            <a:effectRef idx="3">
              <a:schemeClr val="accent2">
                <a:hueOff val="-291073"/>
                <a:satOff val="-16786"/>
                <a:lumOff val="1726"/>
                <a:alphaOff val="0"/>
              </a:schemeClr>
            </a:effectRef>
            <a:fontRef idx="minor">
              <a:schemeClr val="lt1"/>
            </a:fontRef>
          </p:style>
          <p:txBody>
            <a:bodyPr spcFirstLastPara="0" vert="horz" wrap="square" lIns="125264" tIns="125264" rIns="125264" bIns="125264" numCol="1" spcCol="1270" anchor="ctr" anchorCtr="0">
              <a:noAutofit/>
            </a:bodyPr>
            <a:lstStyle/>
            <a:p>
              <a:pPr marL="0" lvl="0" indent="0" algn="ctr" defTabSz="977900">
                <a:lnSpc>
                  <a:spcPct val="90000"/>
                </a:lnSpc>
                <a:spcBef>
                  <a:spcPct val="0"/>
                </a:spcBef>
                <a:spcAft>
                  <a:spcPct val="35000"/>
                </a:spcAft>
                <a:buNone/>
              </a:pPr>
              <a:r>
                <a:rPr lang="fr-FR" sz="2200" b="1" kern="1200" dirty="0">
                  <a:solidFill>
                    <a:srgbClr val="333F50"/>
                  </a:solidFill>
                  <a:latin typeface="Times New Roman" panose="02020603050405020304" pitchFamily="18" charset="0"/>
                  <a:cs typeface="Times New Roman" panose="02020603050405020304" pitchFamily="18" charset="0"/>
                </a:rPr>
                <a:t>Prétraitement des données</a:t>
              </a:r>
              <a:endParaRPr lang="fr-FR" sz="2200" kern="1200" dirty="0"/>
            </a:p>
          </p:txBody>
        </p:sp>
      </p:grpSp>
      <p:grpSp>
        <p:nvGrpSpPr>
          <p:cNvPr id="23" name="Groupe 22">
            <a:extLst>
              <a:ext uri="{FF2B5EF4-FFF2-40B4-BE49-F238E27FC236}">
                <a16:creationId xmlns="" xmlns:a16="http://schemas.microsoft.com/office/drawing/2014/main" id="{43DFE102-65FF-263A-4941-F71775D0A6C0}"/>
              </a:ext>
            </a:extLst>
          </p:cNvPr>
          <p:cNvGrpSpPr/>
          <p:nvPr/>
        </p:nvGrpSpPr>
        <p:grpSpPr>
          <a:xfrm>
            <a:off x="2658152" y="2065683"/>
            <a:ext cx="2856731" cy="953927"/>
            <a:chOff x="3774776" y="2855914"/>
            <a:chExt cx="2856731" cy="953927"/>
          </a:xfrm>
        </p:grpSpPr>
        <p:sp>
          <p:nvSpPr>
            <p:cNvPr id="24" name="Flèche : angle droit 13">
              <a:extLst>
                <a:ext uri="{FF2B5EF4-FFF2-40B4-BE49-F238E27FC236}">
                  <a16:creationId xmlns="" xmlns:a16="http://schemas.microsoft.com/office/drawing/2014/main" id="{BD4BE021-5955-48A9-7DC6-0DF06A06D153}"/>
                </a:ext>
              </a:extLst>
            </p:cNvPr>
            <p:cNvSpPr/>
            <p:nvPr/>
          </p:nvSpPr>
          <p:spPr>
            <a:xfrm rot="5400000">
              <a:off x="3824648" y="2806042"/>
              <a:ext cx="720359" cy="820104"/>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2">
                <a:tint val="50000"/>
                <a:hueOff val="-220166"/>
                <a:satOff val="-19042"/>
                <a:lumOff val="2189"/>
                <a:alphaOff val="0"/>
              </a:schemeClr>
            </a:fillRef>
            <a:effectRef idx="3">
              <a:schemeClr val="accent2">
                <a:tint val="50000"/>
                <a:hueOff val="-220166"/>
                <a:satOff val="-19042"/>
                <a:lumOff val="2189"/>
                <a:alphaOff val="0"/>
              </a:schemeClr>
            </a:effectRef>
            <a:fontRef idx="minor">
              <a:schemeClr val="lt1">
                <a:hueOff val="0"/>
                <a:satOff val="0"/>
                <a:lumOff val="0"/>
                <a:alphaOff val="0"/>
              </a:schemeClr>
            </a:fontRef>
          </p:style>
        </p:sp>
        <p:sp>
          <p:nvSpPr>
            <p:cNvPr id="25" name="Forme libre : forme 17">
              <a:extLst>
                <a:ext uri="{FF2B5EF4-FFF2-40B4-BE49-F238E27FC236}">
                  <a16:creationId xmlns="" xmlns:a16="http://schemas.microsoft.com/office/drawing/2014/main" id="{4F426446-C8CE-FECF-5438-10E4E6C61ECF}"/>
                </a:ext>
              </a:extLst>
            </p:cNvPr>
            <p:cNvSpPr/>
            <p:nvPr/>
          </p:nvSpPr>
          <p:spPr>
            <a:xfrm>
              <a:off x="4345107" y="2961018"/>
              <a:ext cx="2286400" cy="848823"/>
            </a:xfrm>
            <a:custGeom>
              <a:avLst/>
              <a:gdLst>
                <a:gd name="connsiteX0" fmla="*/ 0 w 2286400"/>
                <a:gd name="connsiteY0" fmla="*/ 141499 h 848823"/>
                <a:gd name="connsiteX1" fmla="*/ 141499 w 2286400"/>
                <a:gd name="connsiteY1" fmla="*/ 0 h 848823"/>
                <a:gd name="connsiteX2" fmla="*/ 2144901 w 2286400"/>
                <a:gd name="connsiteY2" fmla="*/ 0 h 848823"/>
                <a:gd name="connsiteX3" fmla="*/ 2286400 w 2286400"/>
                <a:gd name="connsiteY3" fmla="*/ 141499 h 848823"/>
                <a:gd name="connsiteX4" fmla="*/ 2286400 w 2286400"/>
                <a:gd name="connsiteY4" fmla="*/ 707324 h 848823"/>
                <a:gd name="connsiteX5" fmla="*/ 2144901 w 2286400"/>
                <a:gd name="connsiteY5" fmla="*/ 848823 h 848823"/>
                <a:gd name="connsiteX6" fmla="*/ 141499 w 2286400"/>
                <a:gd name="connsiteY6" fmla="*/ 848823 h 848823"/>
                <a:gd name="connsiteX7" fmla="*/ 0 w 2286400"/>
                <a:gd name="connsiteY7" fmla="*/ 707324 h 848823"/>
                <a:gd name="connsiteX8" fmla="*/ 0 w 2286400"/>
                <a:gd name="connsiteY8" fmla="*/ 141499 h 84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400" h="848823">
                  <a:moveTo>
                    <a:pt x="0" y="141499"/>
                  </a:moveTo>
                  <a:cubicBezTo>
                    <a:pt x="0" y="63351"/>
                    <a:pt x="63351" y="0"/>
                    <a:pt x="141499" y="0"/>
                  </a:cubicBezTo>
                  <a:lnTo>
                    <a:pt x="2144901" y="0"/>
                  </a:lnTo>
                  <a:cubicBezTo>
                    <a:pt x="2223049" y="0"/>
                    <a:pt x="2286400" y="63351"/>
                    <a:pt x="2286400" y="141499"/>
                  </a:cubicBezTo>
                  <a:lnTo>
                    <a:pt x="2286400" y="707324"/>
                  </a:lnTo>
                  <a:cubicBezTo>
                    <a:pt x="2286400" y="785472"/>
                    <a:pt x="2223049" y="848823"/>
                    <a:pt x="2144901" y="848823"/>
                  </a:cubicBezTo>
                  <a:lnTo>
                    <a:pt x="141499" y="848823"/>
                  </a:lnTo>
                  <a:cubicBezTo>
                    <a:pt x="63351" y="848823"/>
                    <a:pt x="0" y="785472"/>
                    <a:pt x="0" y="707324"/>
                  </a:cubicBezTo>
                  <a:lnTo>
                    <a:pt x="0" y="141499"/>
                  </a:lnTo>
                  <a:close/>
                </a:path>
              </a:pathLst>
            </a:custGeom>
          </p:spPr>
          <p:style>
            <a:lnRef idx="0">
              <a:schemeClr val="lt1">
                <a:hueOff val="0"/>
                <a:satOff val="0"/>
                <a:lumOff val="0"/>
                <a:alphaOff val="0"/>
              </a:schemeClr>
            </a:lnRef>
            <a:fillRef idx="3">
              <a:schemeClr val="accent2">
                <a:hueOff val="-582145"/>
                <a:satOff val="-33571"/>
                <a:lumOff val="3451"/>
                <a:alphaOff val="0"/>
              </a:schemeClr>
            </a:fillRef>
            <a:effectRef idx="3">
              <a:schemeClr val="accent2">
                <a:hueOff val="-582145"/>
                <a:satOff val="-33571"/>
                <a:lumOff val="3451"/>
                <a:alphaOff val="0"/>
              </a:schemeClr>
            </a:effectRef>
            <a:fontRef idx="minor">
              <a:schemeClr val="lt1"/>
            </a:fontRef>
          </p:style>
          <p:txBody>
            <a:bodyPr spcFirstLastPara="0" vert="horz" wrap="square" lIns="125264" tIns="125264" rIns="125264" bIns="125264" numCol="1" spcCol="1270" anchor="ctr" anchorCtr="0">
              <a:noAutofit/>
            </a:bodyPr>
            <a:lstStyle/>
            <a:p>
              <a:pPr marL="0" lvl="0" indent="0" algn="ctr" defTabSz="977900">
                <a:lnSpc>
                  <a:spcPct val="90000"/>
                </a:lnSpc>
                <a:spcBef>
                  <a:spcPct val="0"/>
                </a:spcBef>
                <a:spcAft>
                  <a:spcPct val="35000"/>
                </a:spcAft>
                <a:buNone/>
              </a:pPr>
              <a:endParaRPr lang="fr-FR" sz="2200" kern="1200" dirty="0"/>
            </a:p>
          </p:txBody>
        </p:sp>
      </p:grpSp>
      <p:grpSp>
        <p:nvGrpSpPr>
          <p:cNvPr id="26" name="Groupe 25">
            <a:extLst>
              <a:ext uri="{FF2B5EF4-FFF2-40B4-BE49-F238E27FC236}">
                <a16:creationId xmlns="" xmlns:a16="http://schemas.microsoft.com/office/drawing/2014/main" id="{DB23C13C-417A-B325-298D-89EBC50D94E1}"/>
              </a:ext>
            </a:extLst>
          </p:cNvPr>
          <p:cNvGrpSpPr/>
          <p:nvPr/>
        </p:nvGrpSpPr>
        <p:grpSpPr>
          <a:xfrm>
            <a:off x="3906332" y="3019193"/>
            <a:ext cx="2707434" cy="953927"/>
            <a:chOff x="5022956" y="3809424"/>
            <a:chExt cx="2707434" cy="953927"/>
          </a:xfrm>
        </p:grpSpPr>
        <p:sp>
          <p:nvSpPr>
            <p:cNvPr id="27" name="Flèche : angle droit 16">
              <a:extLst>
                <a:ext uri="{FF2B5EF4-FFF2-40B4-BE49-F238E27FC236}">
                  <a16:creationId xmlns="" xmlns:a16="http://schemas.microsoft.com/office/drawing/2014/main" id="{3E231168-EBD4-0CE2-4CF0-8BA2FE9B3587}"/>
                </a:ext>
              </a:extLst>
            </p:cNvPr>
            <p:cNvSpPr/>
            <p:nvPr/>
          </p:nvSpPr>
          <p:spPr>
            <a:xfrm rot="5400000">
              <a:off x="5072828" y="3759552"/>
              <a:ext cx="720359" cy="820104"/>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2">
                <a:tint val="50000"/>
                <a:hueOff val="-440331"/>
                <a:satOff val="-38085"/>
                <a:lumOff val="4377"/>
                <a:alphaOff val="0"/>
              </a:schemeClr>
            </a:fillRef>
            <a:effectRef idx="3">
              <a:schemeClr val="accent2">
                <a:tint val="50000"/>
                <a:hueOff val="-440331"/>
                <a:satOff val="-38085"/>
                <a:lumOff val="4377"/>
                <a:alphaOff val="0"/>
              </a:schemeClr>
            </a:effectRef>
            <a:fontRef idx="minor">
              <a:schemeClr val="lt1">
                <a:hueOff val="0"/>
                <a:satOff val="0"/>
                <a:lumOff val="0"/>
                <a:alphaOff val="0"/>
              </a:schemeClr>
            </a:fontRef>
          </p:style>
        </p:sp>
        <p:sp>
          <p:nvSpPr>
            <p:cNvPr id="28" name="Forme libre : forme 21">
              <a:extLst>
                <a:ext uri="{FF2B5EF4-FFF2-40B4-BE49-F238E27FC236}">
                  <a16:creationId xmlns="" xmlns:a16="http://schemas.microsoft.com/office/drawing/2014/main" id="{2C82D21E-1E2F-B698-85E7-0CB175C35EE3}"/>
                </a:ext>
              </a:extLst>
            </p:cNvPr>
            <p:cNvSpPr/>
            <p:nvPr/>
          </p:nvSpPr>
          <p:spPr>
            <a:xfrm>
              <a:off x="5560490" y="3914528"/>
              <a:ext cx="2169900" cy="848823"/>
            </a:xfrm>
            <a:custGeom>
              <a:avLst/>
              <a:gdLst>
                <a:gd name="connsiteX0" fmla="*/ 0 w 2169900"/>
                <a:gd name="connsiteY0" fmla="*/ 141499 h 848823"/>
                <a:gd name="connsiteX1" fmla="*/ 141499 w 2169900"/>
                <a:gd name="connsiteY1" fmla="*/ 0 h 848823"/>
                <a:gd name="connsiteX2" fmla="*/ 2028401 w 2169900"/>
                <a:gd name="connsiteY2" fmla="*/ 0 h 848823"/>
                <a:gd name="connsiteX3" fmla="*/ 2169900 w 2169900"/>
                <a:gd name="connsiteY3" fmla="*/ 141499 h 848823"/>
                <a:gd name="connsiteX4" fmla="*/ 2169900 w 2169900"/>
                <a:gd name="connsiteY4" fmla="*/ 707324 h 848823"/>
                <a:gd name="connsiteX5" fmla="*/ 2028401 w 2169900"/>
                <a:gd name="connsiteY5" fmla="*/ 848823 h 848823"/>
                <a:gd name="connsiteX6" fmla="*/ 141499 w 2169900"/>
                <a:gd name="connsiteY6" fmla="*/ 848823 h 848823"/>
                <a:gd name="connsiteX7" fmla="*/ 0 w 2169900"/>
                <a:gd name="connsiteY7" fmla="*/ 707324 h 848823"/>
                <a:gd name="connsiteX8" fmla="*/ 0 w 2169900"/>
                <a:gd name="connsiteY8" fmla="*/ 141499 h 84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9900" h="848823">
                  <a:moveTo>
                    <a:pt x="0" y="141499"/>
                  </a:moveTo>
                  <a:cubicBezTo>
                    <a:pt x="0" y="63351"/>
                    <a:pt x="63351" y="0"/>
                    <a:pt x="141499" y="0"/>
                  </a:cubicBezTo>
                  <a:lnTo>
                    <a:pt x="2028401" y="0"/>
                  </a:lnTo>
                  <a:cubicBezTo>
                    <a:pt x="2106549" y="0"/>
                    <a:pt x="2169900" y="63351"/>
                    <a:pt x="2169900" y="141499"/>
                  </a:cubicBezTo>
                  <a:lnTo>
                    <a:pt x="2169900" y="707324"/>
                  </a:lnTo>
                  <a:cubicBezTo>
                    <a:pt x="2169900" y="785472"/>
                    <a:pt x="2106549" y="848823"/>
                    <a:pt x="2028401" y="848823"/>
                  </a:cubicBezTo>
                  <a:lnTo>
                    <a:pt x="141499" y="848823"/>
                  </a:lnTo>
                  <a:cubicBezTo>
                    <a:pt x="63351" y="848823"/>
                    <a:pt x="0" y="785472"/>
                    <a:pt x="0" y="707324"/>
                  </a:cubicBezTo>
                  <a:lnTo>
                    <a:pt x="0" y="141499"/>
                  </a:lnTo>
                  <a:close/>
                </a:path>
              </a:pathLst>
            </a:custGeom>
          </p:spPr>
          <p:style>
            <a:lnRef idx="0">
              <a:schemeClr val="lt1">
                <a:hueOff val="0"/>
                <a:satOff val="0"/>
                <a:lumOff val="0"/>
                <a:alphaOff val="0"/>
              </a:schemeClr>
            </a:lnRef>
            <a:fillRef idx="3">
              <a:schemeClr val="accent2">
                <a:hueOff val="-873218"/>
                <a:satOff val="-50357"/>
                <a:lumOff val="5177"/>
                <a:alphaOff val="0"/>
              </a:schemeClr>
            </a:fillRef>
            <a:effectRef idx="3">
              <a:schemeClr val="accent2">
                <a:hueOff val="-873218"/>
                <a:satOff val="-50357"/>
                <a:lumOff val="5177"/>
                <a:alphaOff val="0"/>
              </a:schemeClr>
            </a:effectRef>
            <a:fontRef idx="minor">
              <a:schemeClr val="lt1"/>
            </a:fontRef>
          </p:style>
          <p:txBody>
            <a:bodyPr spcFirstLastPara="0" vert="horz" wrap="square" lIns="125264" tIns="125264" rIns="125264" bIns="125264" numCol="1" spcCol="1270" anchor="ctr" anchorCtr="0">
              <a:noAutofit/>
            </a:bodyPr>
            <a:lstStyle/>
            <a:p>
              <a:pPr marL="0" lvl="0" indent="0" algn="ctr" defTabSz="977900">
                <a:lnSpc>
                  <a:spcPct val="90000"/>
                </a:lnSpc>
                <a:spcBef>
                  <a:spcPct val="0"/>
                </a:spcBef>
                <a:spcAft>
                  <a:spcPct val="35000"/>
                </a:spcAft>
                <a:buNone/>
              </a:pPr>
              <a:endParaRPr lang="fr-FR" sz="2200" kern="1200" dirty="0"/>
            </a:p>
          </p:txBody>
        </p:sp>
      </p:grpSp>
      <p:grpSp>
        <p:nvGrpSpPr>
          <p:cNvPr id="29" name="Groupe 28">
            <a:extLst>
              <a:ext uri="{FF2B5EF4-FFF2-40B4-BE49-F238E27FC236}">
                <a16:creationId xmlns="" xmlns:a16="http://schemas.microsoft.com/office/drawing/2014/main" id="{514C2F1B-D94B-7A7C-16C3-E08C1863167A}"/>
              </a:ext>
            </a:extLst>
          </p:cNvPr>
          <p:cNvGrpSpPr/>
          <p:nvPr/>
        </p:nvGrpSpPr>
        <p:grpSpPr>
          <a:xfrm>
            <a:off x="5063465" y="3972702"/>
            <a:ext cx="3051691" cy="953927"/>
            <a:chOff x="6180089" y="4762933"/>
            <a:chExt cx="3051691" cy="953927"/>
          </a:xfrm>
        </p:grpSpPr>
        <p:sp>
          <p:nvSpPr>
            <p:cNvPr id="30" name="Flèche : angle droit 20">
              <a:extLst>
                <a:ext uri="{FF2B5EF4-FFF2-40B4-BE49-F238E27FC236}">
                  <a16:creationId xmlns="" xmlns:a16="http://schemas.microsoft.com/office/drawing/2014/main" id="{9B889FB7-3BC2-115F-D202-EA3826A3FD5B}"/>
                </a:ext>
              </a:extLst>
            </p:cNvPr>
            <p:cNvSpPr/>
            <p:nvPr/>
          </p:nvSpPr>
          <p:spPr>
            <a:xfrm rot="5400000">
              <a:off x="6229961" y="4713061"/>
              <a:ext cx="720359" cy="820104"/>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2">
                <a:tint val="50000"/>
                <a:hueOff val="-660497"/>
                <a:satOff val="-57127"/>
                <a:lumOff val="6566"/>
                <a:alphaOff val="0"/>
              </a:schemeClr>
            </a:fillRef>
            <a:effectRef idx="3">
              <a:schemeClr val="accent2">
                <a:tint val="50000"/>
                <a:hueOff val="-660497"/>
                <a:satOff val="-57127"/>
                <a:lumOff val="6566"/>
                <a:alphaOff val="0"/>
              </a:schemeClr>
            </a:effectRef>
            <a:fontRef idx="minor">
              <a:schemeClr val="lt1">
                <a:hueOff val="0"/>
                <a:satOff val="0"/>
                <a:lumOff val="0"/>
                <a:alphaOff val="0"/>
              </a:schemeClr>
            </a:fontRef>
          </p:style>
        </p:sp>
        <p:sp>
          <p:nvSpPr>
            <p:cNvPr id="31" name="Forme libre : forme 24">
              <a:extLst>
                <a:ext uri="{FF2B5EF4-FFF2-40B4-BE49-F238E27FC236}">
                  <a16:creationId xmlns="" xmlns:a16="http://schemas.microsoft.com/office/drawing/2014/main" id="{DAE8ED3E-3FD9-BD36-5C73-B89FBB461FD9}"/>
                </a:ext>
              </a:extLst>
            </p:cNvPr>
            <p:cNvSpPr/>
            <p:nvPr/>
          </p:nvSpPr>
          <p:spPr>
            <a:xfrm>
              <a:off x="6775874" y="4868037"/>
              <a:ext cx="2455906" cy="848823"/>
            </a:xfrm>
            <a:custGeom>
              <a:avLst/>
              <a:gdLst>
                <a:gd name="connsiteX0" fmla="*/ 0 w 2455906"/>
                <a:gd name="connsiteY0" fmla="*/ 141499 h 848823"/>
                <a:gd name="connsiteX1" fmla="*/ 141499 w 2455906"/>
                <a:gd name="connsiteY1" fmla="*/ 0 h 848823"/>
                <a:gd name="connsiteX2" fmla="*/ 2314407 w 2455906"/>
                <a:gd name="connsiteY2" fmla="*/ 0 h 848823"/>
                <a:gd name="connsiteX3" fmla="*/ 2455906 w 2455906"/>
                <a:gd name="connsiteY3" fmla="*/ 141499 h 848823"/>
                <a:gd name="connsiteX4" fmla="*/ 2455906 w 2455906"/>
                <a:gd name="connsiteY4" fmla="*/ 707324 h 848823"/>
                <a:gd name="connsiteX5" fmla="*/ 2314407 w 2455906"/>
                <a:gd name="connsiteY5" fmla="*/ 848823 h 848823"/>
                <a:gd name="connsiteX6" fmla="*/ 141499 w 2455906"/>
                <a:gd name="connsiteY6" fmla="*/ 848823 h 848823"/>
                <a:gd name="connsiteX7" fmla="*/ 0 w 2455906"/>
                <a:gd name="connsiteY7" fmla="*/ 707324 h 848823"/>
                <a:gd name="connsiteX8" fmla="*/ 0 w 2455906"/>
                <a:gd name="connsiteY8" fmla="*/ 141499 h 84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5906" h="848823">
                  <a:moveTo>
                    <a:pt x="0" y="141499"/>
                  </a:moveTo>
                  <a:cubicBezTo>
                    <a:pt x="0" y="63351"/>
                    <a:pt x="63351" y="0"/>
                    <a:pt x="141499" y="0"/>
                  </a:cubicBezTo>
                  <a:lnTo>
                    <a:pt x="2314407" y="0"/>
                  </a:lnTo>
                  <a:cubicBezTo>
                    <a:pt x="2392555" y="0"/>
                    <a:pt x="2455906" y="63351"/>
                    <a:pt x="2455906" y="141499"/>
                  </a:cubicBezTo>
                  <a:lnTo>
                    <a:pt x="2455906" y="707324"/>
                  </a:lnTo>
                  <a:cubicBezTo>
                    <a:pt x="2455906" y="785472"/>
                    <a:pt x="2392555" y="848823"/>
                    <a:pt x="2314407" y="848823"/>
                  </a:cubicBezTo>
                  <a:lnTo>
                    <a:pt x="141499" y="848823"/>
                  </a:lnTo>
                  <a:cubicBezTo>
                    <a:pt x="63351" y="848823"/>
                    <a:pt x="0" y="785472"/>
                    <a:pt x="0" y="707324"/>
                  </a:cubicBezTo>
                  <a:lnTo>
                    <a:pt x="0" y="141499"/>
                  </a:lnTo>
                  <a:close/>
                </a:path>
              </a:pathLst>
            </a:custGeom>
          </p:spPr>
          <p:style>
            <a:lnRef idx="0">
              <a:schemeClr val="lt1">
                <a:hueOff val="0"/>
                <a:satOff val="0"/>
                <a:lumOff val="0"/>
                <a:alphaOff val="0"/>
              </a:schemeClr>
            </a:lnRef>
            <a:fillRef idx="3">
              <a:schemeClr val="accent2">
                <a:hueOff val="-1164290"/>
                <a:satOff val="-67142"/>
                <a:lumOff val="6902"/>
                <a:alphaOff val="0"/>
              </a:schemeClr>
            </a:fillRef>
            <a:effectRef idx="3">
              <a:schemeClr val="accent2">
                <a:hueOff val="-1164290"/>
                <a:satOff val="-67142"/>
                <a:lumOff val="6902"/>
                <a:alphaOff val="0"/>
              </a:schemeClr>
            </a:effectRef>
            <a:fontRef idx="minor">
              <a:schemeClr val="lt1"/>
            </a:fontRef>
          </p:style>
          <p:txBody>
            <a:bodyPr spcFirstLastPara="0" vert="horz" wrap="square" lIns="125264" tIns="125264" rIns="125264" bIns="125264" numCol="1" spcCol="1270" anchor="ctr" anchorCtr="0">
              <a:noAutofit/>
            </a:bodyPr>
            <a:lstStyle/>
            <a:p>
              <a:pPr marL="0" lvl="0" indent="0" algn="ctr" defTabSz="977900">
                <a:lnSpc>
                  <a:spcPct val="90000"/>
                </a:lnSpc>
                <a:spcBef>
                  <a:spcPct val="0"/>
                </a:spcBef>
                <a:spcAft>
                  <a:spcPct val="35000"/>
                </a:spcAft>
                <a:buNone/>
              </a:pPr>
              <a:r>
                <a:rPr lang="fr-FR" sz="2200" b="1" kern="1200" dirty="0" smtClean="0">
                  <a:solidFill>
                    <a:srgbClr val="333F50"/>
                  </a:solidFill>
                  <a:latin typeface="Times New Roman" panose="02020603050405020304" pitchFamily="18" charset="0"/>
                  <a:cs typeface="Times New Roman" panose="02020603050405020304" pitchFamily="18" charset="0"/>
                </a:rPr>
                <a:t>Evaluation</a:t>
              </a:r>
              <a:endParaRPr lang="fr-FR" sz="2200" kern="1200" dirty="0"/>
            </a:p>
          </p:txBody>
        </p:sp>
      </p:grpSp>
      <p:sp>
        <p:nvSpPr>
          <p:cNvPr id="35" name="Rectangle 34"/>
          <p:cNvSpPr/>
          <p:nvPr/>
        </p:nvSpPr>
        <p:spPr>
          <a:xfrm>
            <a:off x="3315980" y="2343974"/>
            <a:ext cx="2153155" cy="549381"/>
          </a:xfrm>
          <a:prstGeom prst="rect">
            <a:avLst/>
          </a:prstGeom>
        </p:spPr>
        <p:txBody>
          <a:bodyPr wrap="none">
            <a:spAutoFit/>
          </a:bodyPr>
          <a:lstStyle/>
          <a:p>
            <a:pPr algn="ctr" defTabSz="977900">
              <a:lnSpc>
                <a:spcPct val="50000"/>
              </a:lnSpc>
              <a:spcBef>
                <a:spcPct val="0"/>
              </a:spcBef>
              <a:spcAft>
                <a:spcPct val="35000"/>
              </a:spcAft>
            </a:pPr>
            <a:r>
              <a:rPr lang="fr-FR" sz="2200" b="1" kern="1200" dirty="0">
                <a:solidFill>
                  <a:srgbClr val="333F50"/>
                </a:solidFill>
                <a:latin typeface="Times New Roman" panose="02020603050405020304" pitchFamily="18" charset="0"/>
                <a:ea typeface="+mn-ea"/>
                <a:cs typeface="Times New Roman" panose="02020603050405020304" pitchFamily="18" charset="0"/>
              </a:rPr>
              <a:t>Construction </a:t>
            </a:r>
            <a:r>
              <a:rPr lang="fr-FR" sz="2200" b="1" kern="1200" dirty="0" smtClean="0">
                <a:solidFill>
                  <a:srgbClr val="333F50"/>
                </a:solidFill>
                <a:latin typeface="Times New Roman" panose="02020603050405020304" pitchFamily="18" charset="0"/>
                <a:ea typeface="+mn-ea"/>
                <a:cs typeface="Times New Roman" panose="02020603050405020304" pitchFamily="18" charset="0"/>
              </a:rPr>
              <a:t>du</a:t>
            </a:r>
          </a:p>
          <a:p>
            <a:pPr algn="ctr" defTabSz="977900">
              <a:lnSpc>
                <a:spcPct val="50000"/>
              </a:lnSpc>
              <a:spcBef>
                <a:spcPct val="0"/>
              </a:spcBef>
              <a:spcAft>
                <a:spcPct val="35000"/>
              </a:spcAft>
            </a:pPr>
            <a:r>
              <a:rPr lang="fr-FR" sz="2200" b="1" kern="1200" dirty="0" smtClean="0">
                <a:solidFill>
                  <a:srgbClr val="333F50"/>
                </a:solidFill>
                <a:latin typeface="Times New Roman" panose="02020603050405020304" pitchFamily="18" charset="0"/>
                <a:ea typeface="+mn-ea"/>
                <a:cs typeface="Times New Roman" panose="02020603050405020304" pitchFamily="18" charset="0"/>
              </a:rPr>
              <a:t>Model</a:t>
            </a:r>
            <a:endParaRPr lang="fr-FR" sz="2200" b="1" kern="1200" dirty="0">
              <a:solidFill>
                <a:srgbClr val="333F50"/>
              </a:solidFill>
              <a:latin typeface="Times New Roman" panose="02020603050405020304" pitchFamily="18" charset="0"/>
              <a:ea typeface="+mn-ea"/>
              <a:cs typeface="Times New Roman" panose="02020603050405020304" pitchFamily="18" charset="0"/>
            </a:endParaRPr>
          </a:p>
        </p:txBody>
      </p:sp>
      <p:sp>
        <p:nvSpPr>
          <p:cNvPr id="36" name="Rectangle 35"/>
          <p:cNvSpPr/>
          <p:nvPr/>
        </p:nvSpPr>
        <p:spPr>
          <a:xfrm>
            <a:off x="4443866" y="3295924"/>
            <a:ext cx="2318262" cy="549381"/>
          </a:xfrm>
          <a:prstGeom prst="rect">
            <a:avLst/>
          </a:prstGeom>
        </p:spPr>
        <p:txBody>
          <a:bodyPr wrap="none">
            <a:spAutoFit/>
          </a:bodyPr>
          <a:lstStyle/>
          <a:p>
            <a:pPr algn="ctr" defTabSz="977900">
              <a:lnSpc>
                <a:spcPct val="50000"/>
              </a:lnSpc>
              <a:spcBef>
                <a:spcPct val="0"/>
              </a:spcBef>
              <a:spcAft>
                <a:spcPct val="35000"/>
              </a:spcAft>
            </a:pPr>
            <a:r>
              <a:rPr lang="fr-FR" sz="2200" b="1" kern="1200" dirty="0">
                <a:solidFill>
                  <a:srgbClr val="333F50"/>
                </a:solidFill>
                <a:latin typeface="Times New Roman" panose="02020603050405020304" pitchFamily="18" charset="0"/>
                <a:ea typeface="+mn-ea"/>
                <a:cs typeface="Times New Roman" panose="02020603050405020304" pitchFamily="18" charset="0"/>
              </a:rPr>
              <a:t>Entraînement du </a:t>
            </a:r>
            <a:endParaRPr lang="fr-FR" sz="2200" b="1" kern="1200" dirty="0" smtClean="0">
              <a:solidFill>
                <a:srgbClr val="333F50"/>
              </a:solidFill>
              <a:latin typeface="Times New Roman" panose="02020603050405020304" pitchFamily="18" charset="0"/>
              <a:ea typeface="+mn-ea"/>
              <a:cs typeface="Times New Roman" panose="02020603050405020304" pitchFamily="18" charset="0"/>
            </a:endParaRPr>
          </a:p>
          <a:p>
            <a:pPr algn="ctr" defTabSz="977900">
              <a:lnSpc>
                <a:spcPct val="50000"/>
              </a:lnSpc>
              <a:spcBef>
                <a:spcPct val="0"/>
              </a:spcBef>
              <a:spcAft>
                <a:spcPct val="35000"/>
              </a:spcAft>
            </a:pPr>
            <a:r>
              <a:rPr lang="fr-FR" sz="2200" b="1" kern="1200" dirty="0" smtClean="0">
                <a:solidFill>
                  <a:srgbClr val="333F50"/>
                </a:solidFill>
                <a:latin typeface="Times New Roman" panose="02020603050405020304" pitchFamily="18" charset="0"/>
                <a:ea typeface="+mn-ea"/>
                <a:cs typeface="Times New Roman" panose="02020603050405020304" pitchFamily="18" charset="0"/>
              </a:rPr>
              <a:t>Model</a:t>
            </a:r>
            <a:endParaRPr lang="fr-FR" sz="2200" b="1" kern="1200" dirty="0">
              <a:solidFill>
                <a:srgbClr val="333F5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4819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28</a:t>
            </a:fld>
            <a:endParaRPr lang="fr-FR" dirty="0"/>
          </a:p>
        </p:txBody>
      </p:sp>
      <p:sp>
        <p:nvSpPr>
          <p:cNvPr id="3" name="ZoneTexte 2"/>
          <p:cNvSpPr txBox="1"/>
          <p:nvPr/>
        </p:nvSpPr>
        <p:spPr>
          <a:xfrm>
            <a:off x="2954850" y="254555"/>
            <a:ext cx="810056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Collection de données</a:t>
            </a:r>
            <a:endParaRPr lang="en-US" sz="2400" b="1" dirty="0">
              <a:solidFill>
                <a:schemeClr val="tx1"/>
              </a:solidFill>
              <a:latin typeface="Calibri" panose="020F0502020204030204" pitchFamily="34" charset="0"/>
              <a:cs typeface="Calibri" panose="020F0502020204030204" pitchFamily="34" charset="0"/>
            </a:endParaRPr>
          </a:p>
        </p:txBody>
      </p:sp>
      <p:sp>
        <p:nvSpPr>
          <p:cNvPr id="4" name="ZoneTexte 3"/>
          <p:cNvSpPr txBox="1"/>
          <p:nvPr/>
        </p:nvSpPr>
        <p:spPr>
          <a:xfrm>
            <a:off x="706785" y="3045207"/>
            <a:ext cx="8094640" cy="646331"/>
          </a:xfrm>
          <a:prstGeom prst="rect">
            <a:avLst/>
          </a:prstGeom>
          <a:noFill/>
        </p:spPr>
        <p:txBody>
          <a:bodyPr wrap="square" rtlCol="0">
            <a:spAutoFit/>
          </a:bodyPr>
          <a:lstStyle/>
          <a:p>
            <a:pPr algn="just"/>
            <a:r>
              <a:rPr lang="fr-FR" sz="1800" dirty="0"/>
              <a:t>Les données </a:t>
            </a:r>
            <a:r>
              <a:rPr lang="fr-FR" sz="1800" dirty="0" smtClean="0"/>
              <a:t>qui j’ai utilisé sont trois files ‘BX-Books.csv’ , ‘BX-Users.csv’ et ‘BX-Ratings.csv’</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385" y="1840482"/>
            <a:ext cx="830315" cy="830315"/>
          </a:xfrm>
          <a:prstGeom prst="rect">
            <a:avLst/>
          </a:prstGeom>
        </p:spPr>
      </p:pic>
      <p:sp>
        <p:nvSpPr>
          <p:cNvPr id="6" name="Rectangle 5"/>
          <p:cNvSpPr/>
          <p:nvPr/>
        </p:nvSpPr>
        <p:spPr>
          <a:xfrm>
            <a:off x="1682658" y="1895034"/>
            <a:ext cx="5412733" cy="523220"/>
          </a:xfrm>
          <a:prstGeom prst="rect">
            <a:avLst/>
          </a:prstGeom>
        </p:spPr>
        <p:txBody>
          <a:bodyPr wrap="square">
            <a:spAutoFit/>
          </a:bodyPr>
          <a:lstStyle/>
          <a:p>
            <a:r>
              <a:rPr lang="fr-FR" dirty="0"/>
              <a:t>https://www.kaggle.com/datasets/arashnic/book-recommendation-dataset/data?select=recsys_taxonomy2.png</a:t>
            </a:r>
          </a:p>
        </p:txBody>
      </p:sp>
      <p:sp>
        <p:nvSpPr>
          <p:cNvPr id="7" name="ZoneTexte 6"/>
          <p:cNvSpPr txBox="1"/>
          <p:nvPr/>
        </p:nvSpPr>
        <p:spPr>
          <a:xfrm>
            <a:off x="706785" y="1453664"/>
            <a:ext cx="8094640" cy="369332"/>
          </a:xfrm>
          <a:prstGeom prst="rect">
            <a:avLst/>
          </a:prstGeom>
          <a:noFill/>
        </p:spPr>
        <p:txBody>
          <a:bodyPr wrap="square" rtlCol="0">
            <a:spAutoFit/>
          </a:bodyPr>
          <a:lstStyle/>
          <a:p>
            <a:pPr algn="just"/>
            <a:r>
              <a:rPr lang="fr-FR" sz="1800" dirty="0"/>
              <a:t>Les données pour ce projet ont été obtenues sur </a:t>
            </a:r>
            <a:r>
              <a:rPr lang="fr-FR" sz="1800" dirty="0" err="1" smtClean="0"/>
              <a:t>Kaggle</a:t>
            </a:r>
            <a:r>
              <a:rPr lang="fr-FR" sz="1800" dirty="0" smtClean="0"/>
              <a:t> </a:t>
            </a:r>
          </a:p>
        </p:txBody>
      </p:sp>
      <p:sp>
        <p:nvSpPr>
          <p:cNvPr id="8" name="ZoneTexte 7"/>
          <p:cNvSpPr txBox="1"/>
          <p:nvPr/>
        </p:nvSpPr>
        <p:spPr>
          <a:xfrm>
            <a:off x="706785" y="1471150"/>
            <a:ext cx="8094640" cy="369332"/>
          </a:xfrm>
          <a:prstGeom prst="rect">
            <a:avLst/>
          </a:prstGeom>
          <a:noFill/>
        </p:spPr>
        <p:txBody>
          <a:bodyPr wrap="square" rtlCol="0">
            <a:spAutoFit/>
          </a:bodyPr>
          <a:lstStyle/>
          <a:p>
            <a:pPr algn="just"/>
            <a:r>
              <a:rPr lang="fr-FR" sz="1800" dirty="0"/>
              <a:t>Les données pour ce projet ont été obtenues sur </a:t>
            </a:r>
            <a:r>
              <a:rPr lang="fr-FR" sz="1800" dirty="0" err="1" smtClean="0"/>
              <a:t>Kaggle</a:t>
            </a:r>
            <a:r>
              <a:rPr lang="fr-FR" sz="1800" dirty="0" smtClean="0"/>
              <a:t> </a:t>
            </a:r>
          </a:p>
        </p:txBody>
      </p:sp>
    </p:spTree>
    <p:extLst>
      <p:ext uri="{BB962C8B-B14F-4D97-AF65-F5344CB8AC3E}">
        <p14:creationId xmlns:p14="http://schemas.microsoft.com/office/powerpoint/2010/main" val="67061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29</a:t>
            </a:fld>
            <a:endParaRPr lang="fr-FR" dirty="0"/>
          </a:p>
        </p:txBody>
      </p:sp>
      <p:sp>
        <p:nvSpPr>
          <p:cNvPr id="3" name="ZoneTexte 2"/>
          <p:cNvSpPr txBox="1"/>
          <p:nvPr/>
        </p:nvSpPr>
        <p:spPr>
          <a:xfrm>
            <a:off x="2954850" y="254555"/>
            <a:ext cx="810056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Collection de données</a:t>
            </a:r>
            <a:endParaRPr lang="en-US" sz="2400" b="1" dirty="0">
              <a:solidFill>
                <a:schemeClr val="tx1"/>
              </a:solidFill>
              <a:latin typeface="Calibri" panose="020F0502020204030204" pitchFamily="34" charset="0"/>
              <a:cs typeface="Calibri" panose="020F0502020204030204" pitchFamily="34" charset="0"/>
            </a:endParaRPr>
          </a:p>
        </p:txBody>
      </p:sp>
      <p:sp>
        <p:nvSpPr>
          <p:cNvPr id="8" name="ZoneTexte 7"/>
          <p:cNvSpPr txBox="1"/>
          <p:nvPr/>
        </p:nvSpPr>
        <p:spPr>
          <a:xfrm>
            <a:off x="469393" y="900886"/>
            <a:ext cx="8094640" cy="369332"/>
          </a:xfrm>
          <a:prstGeom prst="rect">
            <a:avLst/>
          </a:prstGeom>
          <a:noFill/>
        </p:spPr>
        <p:txBody>
          <a:bodyPr wrap="square" rtlCol="0">
            <a:spAutoFit/>
          </a:bodyPr>
          <a:lstStyle/>
          <a:p>
            <a:pPr algn="just"/>
            <a:r>
              <a:rPr lang="fr-FR" sz="1800" dirty="0" smtClean="0"/>
              <a:t>File ‘BX-Books.csv’</a:t>
            </a:r>
          </a:p>
        </p:txBody>
      </p:sp>
      <p:sp>
        <p:nvSpPr>
          <p:cNvPr id="9" name="Rectangle 8"/>
          <p:cNvSpPr/>
          <p:nvPr/>
        </p:nvSpPr>
        <p:spPr>
          <a:xfrm>
            <a:off x="469393" y="1277981"/>
            <a:ext cx="8094640" cy="954107"/>
          </a:xfrm>
          <a:prstGeom prst="rect">
            <a:avLst/>
          </a:prstGeom>
        </p:spPr>
        <p:txBody>
          <a:bodyPr wrap="square">
            <a:spAutoFit/>
          </a:bodyPr>
          <a:lstStyle/>
          <a:p>
            <a:pPr algn="just"/>
            <a:r>
              <a:rPr lang="fr-FR" dirty="0"/>
              <a:t>Les livres sont identifiés par leur ISBN respectif. </a:t>
            </a:r>
            <a:r>
              <a:rPr lang="fr-FR" dirty="0" smtClean="0"/>
              <a:t>De </a:t>
            </a:r>
            <a:r>
              <a:rPr lang="fr-FR" dirty="0"/>
              <a:t>plus, certaines informations basées sur le contenu sont fournies (titre du livre, auteur du livre, année de publication, éditeur</a:t>
            </a:r>
            <a:r>
              <a:rPr lang="fr-FR" dirty="0" smtClean="0"/>
              <a:t>), Des </a:t>
            </a:r>
            <a:r>
              <a:rPr lang="fr-FR" dirty="0"/>
              <a:t>URL renvoyant vers des images de couverture sont également fournies, apparaissant dans trois versions différentes (Image-URL-S, Image-URL-M, Image-URL-L</a:t>
            </a:r>
            <a:r>
              <a:rPr lang="fr-FR" dirty="0" smtClean="0"/>
              <a:t>).</a:t>
            </a:r>
            <a:endParaRPr lang="fr-FR" dirty="0"/>
          </a:p>
        </p:txBody>
      </p:sp>
      <p:sp>
        <p:nvSpPr>
          <p:cNvPr id="10" name="ZoneTexte 9"/>
          <p:cNvSpPr txBox="1"/>
          <p:nvPr/>
        </p:nvSpPr>
        <p:spPr>
          <a:xfrm>
            <a:off x="469393" y="2404426"/>
            <a:ext cx="8094640" cy="369332"/>
          </a:xfrm>
          <a:prstGeom prst="rect">
            <a:avLst/>
          </a:prstGeom>
          <a:noFill/>
        </p:spPr>
        <p:txBody>
          <a:bodyPr wrap="square" rtlCol="0">
            <a:spAutoFit/>
          </a:bodyPr>
          <a:lstStyle/>
          <a:p>
            <a:pPr algn="just"/>
            <a:r>
              <a:rPr lang="fr-FR" sz="1800" dirty="0" smtClean="0"/>
              <a:t>File ‘BX-Users.csv’</a:t>
            </a:r>
          </a:p>
        </p:txBody>
      </p:sp>
      <p:sp>
        <p:nvSpPr>
          <p:cNvPr id="11" name="Rectangle 10"/>
          <p:cNvSpPr/>
          <p:nvPr/>
        </p:nvSpPr>
        <p:spPr>
          <a:xfrm>
            <a:off x="469393" y="2773758"/>
            <a:ext cx="7980015" cy="738664"/>
          </a:xfrm>
          <a:prstGeom prst="rect">
            <a:avLst/>
          </a:prstGeom>
        </p:spPr>
        <p:txBody>
          <a:bodyPr wrap="square">
            <a:spAutoFit/>
          </a:bodyPr>
          <a:lstStyle/>
          <a:p>
            <a:pPr algn="just"/>
            <a:r>
              <a:rPr lang="fr-FR" dirty="0"/>
              <a:t>Contient les utilisateurs. Notez que les ID utilisateur (User-ID) ont été </a:t>
            </a:r>
            <a:r>
              <a:rPr lang="fr-FR" dirty="0" err="1"/>
              <a:t>anonymisés</a:t>
            </a:r>
            <a:r>
              <a:rPr lang="fr-FR" dirty="0"/>
              <a:t> et mappés sur des nombres entiers. Les données démographiques sont fournies (localisation, âge) si disponibles. Sinon, ces champs contiennent des valeurs NULL.</a:t>
            </a:r>
          </a:p>
        </p:txBody>
      </p:sp>
      <p:sp>
        <p:nvSpPr>
          <p:cNvPr id="12" name="ZoneTexte 11"/>
          <p:cNvSpPr txBox="1"/>
          <p:nvPr/>
        </p:nvSpPr>
        <p:spPr>
          <a:xfrm>
            <a:off x="469393" y="3551745"/>
            <a:ext cx="8094640" cy="369332"/>
          </a:xfrm>
          <a:prstGeom prst="rect">
            <a:avLst/>
          </a:prstGeom>
          <a:noFill/>
        </p:spPr>
        <p:txBody>
          <a:bodyPr wrap="square" rtlCol="0">
            <a:spAutoFit/>
          </a:bodyPr>
          <a:lstStyle/>
          <a:p>
            <a:pPr algn="just"/>
            <a:r>
              <a:rPr lang="fr-FR" sz="1800" dirty="0" smtClean="0"/>
              <a:t>File ‘BX-Ratings.csv’</a:t>
            </a:r>
          </a:p>
        </p:txBody>
      </p:sp>
      <p:sp>
        <p:nvSpPr>
          <p:cNvPr id="13" name="Rectangle 12"/>
          <p:cNvSpPr/>
          <p:nvPr/>
        </p:nvSpPr>
        <p:spPr>
          <a:xfrm>
            <a:off x="469393" y="3982083"/>
            <a:ext cx="8094640" cy="523220"/>
          </a:xfrm>
          <a:prstGeom prst="rect">
            <a:avLst/>
          </a:prstGeom>
        </p:spPr>
        <p:txBody>
          <a:bodyPr wrap="square">
            <a:spAutoFit/>
          </a:bodyPr>
          <a:lstStyle/>
          <a:p>
            <a:r>
              <a:rPr lang="fr-FR" dirty="0"/>
              <a:t>Contient les informations de notation du livre. Les notes (Book-Rating) sont soit explicites, exprimées sur une échelle de </a:t>
            </a:r>
            <a:r>
              <a:rPr lang="fr-FR" dirty="0" smtClean="0"/>
              <a:t>0 </a:t>
            </a:r>
            <a:r>
              <a:rPr lang="fr-FR" dirty="0"/>
              <a:t>à </a:t>
            </a:r>
            <a:r>
              <a:rPr lang="fr-FR" dirty="0" smtClean="0"/>
              <a:t>10 , aussi </a:t>
            </a:r>
            <a:r>
              <a:rPr lang="fr-FR" dirty="0"/>
              <a:t>(User-ID) </a:t>
            </a:r>
            <a:r>
              <a:rPr lang="fr-FR" dirty="0" smtClean="0"/>
              <a:t> et ISBN de chaque livre noté</a:t>
            </a:r>
            <a:endParaRPr lang="fr-FR" dirty="0"/>
          </a:p>
        </p:txBody>
      </p:sp>
    </p:spTree>
    <p:extLst>
      <p:ext uri="{BB962C8B-B14F-4D97-AF65-F5344CB8AC3E}">
        <p14:creationId xmlns:p14="http://schemas.microsoft.com/office/powerpoint/2010/main" val="42799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2856433" y="2007183"/>
            <a:ext cx="4676700" cy="70485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dirty="0">
                <a:solidFill>
                  <a:schemeClr val="tx1"/>
                </a:solidFill>
                <a:latin typeface="Raleway" pitchFamily="2" charset="0"/>
              </a:rPr>
              <a:t>Introduction</a:t>
            </a:r>
            <a:endParaRPr b="1" dirty="0">
              <a:solidFill>
                <a:schemeClr val="tx1"/>
              </a:solidFill>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5864519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30</a:t>
            </a:fld>
            <a:endParaRPr lang="fr-FR" dirty="0"/>
          </a:p>
        </p:txBody>
      </p:sp>
      <p:sp>
        <p:nvSpPr>
          <p:cNvPr id="3" name="ZoneTexte 2"/>
          <p:cNvSpPr txBox="1"/>
          <p:nvPr/>
        </p:nvSpPr>
        <p:spPr>
          <a:xfrm>
            <a:off x="2796588" y="254555"/>
            <a:ext cx="810056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08" y="1582445"/>
            <a:ext cx="6987540" cy="46482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08" y="2359575"/>
            <a:ext cx="4211515" cy="1268156"/>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4623" y="2370877"/>
            <a:ext cx="2945422" cy="1207331"/>
          </a:xfrm>
          <a:prstGeom prst="rect">
            <a:avLst/>
          </a:prstGeom>
        </p:spPr>
      </p:pic>
      <p:sp>
        <p:nvSpPr>
          <p:cNvPr id="9" name="Rectangle 8"/>
          <p:cNvSpPr/>
          <p:nvPr/>
        </p:nvSpPr>
        <p:spPr>
          <a:xfrm>
            <a:off x="669010" y="951056"/>
            <a:ext cx="7980015" cy="307777"/>
          </a:xfrm>
          <a:prstGeom prst="rect">
            <a:avLst/>
          </a:prstGeom>
        </p:spPr>
        <p:txBody>
          <a:bodyPr wrap="square">
            <a:spAutoFit/>
          </a:bodyPr>
          <a:lstStyle/>
          <a:p>
            <a:pPr algn="just"/>
            <a:r>
              <a:rPr lang="fr-FR" dirty="0" smtClean="0"/>
              <a:t>On lit le fichier ‘BX-Books.csv’ et on affiche les deux premier livres de la table </a:t>
            </a:r>
            <a:endParaRPr lang="fr-FR" dirty="0"/>
          </a:p>
        </p:txBody>
      </p:sp>
    </p:spTree>
    <p:extLst>
      <p:ext uri="{BB962C8B-B14F-4D97-AF65-F5344CB8AC3E}">
        <p14:creationId xmlns:p14="http://schemas.microsoft.com/office/powerpoint/2010/main" val="1491756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31</a:t>
            </a:fld>
            <a:endParaRPr lang="fr-FR" dirty="0"/>
          </a:p>
        </p:txBody>
      </p:sp>
      <p:sp>
        <p:nvSpPr>
          <p:cNvPr id="3" name="ZoneTexte 2"/>
          <p:cNvSpPr txBox="1"/>
          <p:nvPr/>
        </p:nvSpPr>
        <p:spPr>
          <a:xfrm>
            <a:off x="2796588" y="254555"/>
            <a:ext cx="810056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2"/>
          <a:stretch>
            <a:fillRect/>
          </a:stretch>
        </p:blipFill>
        <p:spPr>
          <a:xfrm>
            <a:off x="526847" y="1756621"/>
            <a:ext cx="8256669" cy="3044091"/>
          </a:xfrm>
          <a:prstGeom prst="rect">
            <a:avLst/>
          </a:prstGeom>
        </p:spPr>
      </p:pic>
      <p:sp>
        <p:nvSpPr>
          <p:cNvPr id="5" name="Rectangle 4"/>
          <p:cNvSpPr/>
          <p:nvPr/>
        </p:nvSpPr>
        <p:spPr>
          <a:xfrm>
            <a:off x="526847" y="1082532"/>
            <a:ext cx="7980015" cy="307777"/>
          </a:xfrm>
          <a:prstGeom prst="rect">
            <a:avLst/>
          </a:prstGeom>
        </p:spPr>
        <p:txBody>
          <a:bodyPr wrap="square">
            <a:spAutoFit/>
          </a:bodyPr>
          <a:lstStyle/>
          <a:p>
            <a:pPr algn="just"/>
            <a:r>
              <a:rPr lang="fr-FR" dirty="0" smtClean="0"/>
              <a:t>On veut éliminer les deux variables ‘Image-URL-M’ et </a:t>
            </a:r>
            <a:r>
              <a:rPr lang="fr-FR" dirty="0"/>
              <a:t>‘</a:t>
            </a:r>
            <a:r>
              <a:rPr lang="fr-FR" dirty="0" smtClean="0"/>
              <a:t>Image-URL-S’ dans le fichier ‘BX-Books.csv’</a:t>
            </a:r>
            <a:endParaRPr lang="fr-FR" dirty="0"/>
          </a:p>
        </p:txBody>
      </p:sp>
    </p:spTree>
    <p:extLst>
      <p:ext uri="{BB962C8B-B14F-4D97-AF65-F5344CB8AC3E}">
        <p14:creationId xmlns:p14="http://schemas.microsoft.com/office/powerpoint/2010/main" val="3826136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32</a:t>
            </a:fld>
            <a:endParaRPr lang="fr-FR" dirty="0"/>
          </a:p>
        </p:txBody>
      </p:sp>
      <p:sp>
        <p:nvSpPr>
          <p:cNvPr id="3" name="ZoneTexte 2"/>
          <p:cNvSpPr txBox="1"/>
          <p:nvPr/>
        </p:nvSpPr>
        <p:spPr>
          <a:xfrm>
            <a:off x="2796588" y="254555"/>
            <a:ext cx="810056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p:txBody>
      </p:sp>
      <p:sp>
        <p:nvSpPr>
          <p:cNvPr id="5" name="Rectangle 4"/>
          <p:cNvSpPr/>
          <p:nvPr/>
        </p:nvSpPr>
        <p:spPr>
          <a:xfrm>
            <a:off x="669010" y="1094475"/>
            <a:ext cx="7980015" cy="523220"/>
          </a:xfrm>
          <a:prstGeom prst="rect">
            <a:avLst/>
          </a:prstGeom>
        </p:spPr>
        <p:txBody>
          <a:bodyPr wrap="square">
            <a:spAutoFit/>
          </a:bodyPr>
          <a:lstStyle/>
          <a:p>
            <a:pPr algn="just"/>
            <a:r>
              <a:rPr lang="fr-FR" dirty="0" smtClean="0"/>
              <a:t>Maintenant on va renommer les variables de la table ‘BX-Books.csv’ et on affiche les deux premier livres de la table </a:t>
            </a:r>
            <a:endParaRPr lang="fr-FR" dirty="0"/>
          </a:p>
        </p:txBody>
      </p:sp>
      <p:pic>
        <p:nvPicPr>
          <p:cNvPr id="6" name="Image 5"/>
          <p:cNvPicPr>
            <a:picLocks noChangeAspect="1"/>
          </p:cNvPicPr>
          <p:nvPr/>
        </p:nvPicPr>
        <p:blipFill>
          <a:blip r:embed="rId2"/>
          <a:stretch>
            <a:fillRect/>
          </a:stretch>
        </p:blipFill>
        <p:spPr>
          <a:xfrm>
            <a:off x="669010" y="1922497"/>
            <a:ext cx="8161727" cy="2019475"/>
          </a:xfrm>
          <a:prstGeom prst="rect">
            <a:avLst/>
          </a:prstGeom>
        </p:spPr>
      </p:pic>
    </p:spTree>
    <p:extLst>
      <p:ext uri="{BB962C8B-B14F-4D97-AF65-F5344CB8AC3E}">
        <p14:creationId xmlns:p14="http://schemas.microsoft.com/office/powerpoint/2010/main" val="47493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33</a:t>
            </a:fld>
            <a:endParaRPr lang="fr-FR" dirty="0"/>
          </a:p>
        </p:txBody>
      </p:sp>
      <p:sp>
        <p:nvSpPr>
          <p:cNvPr id="3" name="ZoneTexte 2"/>
          <p:cNvSpPr txBox="1"/>
          <p:nvPr/>
        </p:nvSpPr>
        <p:spPr>
          <a:xfrm>
            <a:off x="2796588" y="254555"/>
            <a:ext cx="810056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2"/>
          <a:stretch>
            <a:fillRect/>
          </a:stretch>
        </p:blipFill>
        <p:spPr>
          <a:xfrm>
            <a:off x="730753" y="1995950"/>
            <a:ext cx="4491877" cy="2253321"/>
          </a:xfrm>
          <a:prstGeom prst="rect">
            <a:avLst/>
          </a:prstGeom>
        </p:spPr>
      </p:pic>
      <p:sp>
        <p:nvSpPr>
          <p:cNvPr id="5" name="Rectangle 4"/>
          <p:cNvSpPr/>
          <p:nvPr/>
        </p:nvSpPr>
        <p:spPr>
          <a:xfrm>
            <a:off x="669010" y="1094475"/>
            <a:ext cx="7980015" cy="523220"/>
          </a:xfrm>
          <a:prstGeom prst="rect">
            <a:avLst/>
          </a:prstGeom>
        </p:spPr>
        <p:txBody>
          <a:bodyPr wrap="square">
            <a:spAutoFit/>
          </a:bodyPr>
          <a:lstStyle/>
          <a:p>
            <a:pPr algn="just"/>
            <a:r>
              <a:rPr lang="fr-FR" dirty="0" smtClean="0"/>
              <a:t>D'après les infos on va supprimer les livres qui ont dans la variable ‘image-url’ une valeur nulle parce que on va les utiliser dans notre application web</a:t>
            </a:r>
            <a:endParaRPr lang="fr-FR" dirty="0"/>
          </a:p>
        </p:txBody>
      </p:sp>
    </p:spTree>
    <p:extLst>
      <p:ext uri="{BB962C8B-B14F-4D97-AF65-F5344CB8AC3E}">
        <p14:creationId xmlns:p14="http://schemas.microsoft.com/office/powerpoint/2010/main" val="3181227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34</a:t>
            </a:fld>
            <a:endParaRPr lang="fr-FR" dirty="0"/>
          </a:p>
        </p:txBody>
      </p:sp>
      <p:sp>
        <p:nvSpPr>
          <p:cNvPr id="3" name="ZoneTexte 2"/>
          <p:cNvSpPr txBox="1"/>
          <p:nvPr/>
        </p:nvSpPr>
        <p:spPr>
          <a:xfrm>
            <a:off x="2796588" y="254555"/>
            <a:ext cx="810056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2"/>
          <a:stretch>
            <a:fillRect/>
          </a:stretch>
        </p:blipFill>
        <p:spPr>
          <a:xfrm>
            <a:off x="1680551" y="1410190"/>
            <a:ext cx="5677392" cy="2217612"/>
          </a:xfrm>
          <a:prstGeom prst="rect">
            <a:avLst/>
          </a:prstGeom>
        </p:spPr>
      </p:pic>
    </p:spTree>
    <p:extLst>
      <p:ext uri="{BB962C8B-B14F-4D97-AF65-F5344CB8AC3E}">
        <p14:creationId xmlns:p14="http://schemas.microsoft.com/office/powerpoint/2010/main" val="3881196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35</a:t>
            </a:fld>
            <a:endParaRPr lang="fr-FR" dirty="0"/>
          </a:p>
        </p:txBody>
      </p:sp>
      <p:sp>
        <p:nvSpPr>
          <p:cNvPr id="3" name="ZoneTexte 2"/>
          <p:cNvSpPr txBox="1"/>
          <p:nvPr/>
        </p:nvSpPr>
        <p:spPr>
          <a:xfrm>
            <a:off x="2198711" y="368855"/>
            <a:ext cx="8100568" cy="461665"/>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 de file USERS</a:t>
            </a:r>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2"/>
          <a:stretch>
            <a:fillRect/>
          </a:stretch>
        </p:blipFill>
        <p:spPr>
          <a:xfrm>
            <a:off x="776931" y="1816763"/>
            <a:ext cx="7132938" cy="472481"/>
          </a:xfrm>
          <a:prstGeom prst="rect">
            <a:avLst/>
          </a:prstGeom>
        </p:spPr>
      </p:pic>
      <p:pic>
        <p:nvPicPr>
          <p:cNvPr id="5" name="Image 4"/>
          <p:cNvPicPr>
            <a:picLocks noChangeAspect="1"/>
          </p:cNvPicPr>
          <p:nvPr/>
        </p:nvPicPr>
        <p:blipFill>
          <a:blip r:embed="rId3"/>
          <a:stretch>
            <a:fillRect/>
          </a:stretch>
        </p:blipFill>
        <p:spPr>
          <a:xfrm>
            <a:off x="776931" y="2987882"/>
            <a:ext cx="2438611" cy="838273"/>
          </a:xfrm>
          <a:prstGeom prst="rect">
            <a:avLst/>
          </a:prstGeom>
        </p:spPr>
      </p:pic>
      <p:sp>
        <p:nvSpPr>
          <p:cNvPr id="6" name="Rectangle 5"/>
          <p:cNvSpPr/>
          <p:nvPr/>
        </p:nvSpPr>
        <p:spPr>
          <a:xfrm>
            <a:off x="669010" y="1118125"/>
            <a:ext cx="7980015" cy="307777"/>
          </a:xfrm>
          <a:prstGeom prst="rect">
            <a:avLst/>
          </a:prstGeom>
        </p:spPr>
        <p:txBody>
          <a:bodyPr wrap="square">
            <a:spAutoFit/>
          </a:bodyPr>
          <a:lstStyle/>
          <a:p>
            <a:pPr algn="just"/>
            <a:r>
              <a:rPr lang="fr-FR" dirty="0" smtClean="0"/>
              <a:t>On lit le fichier ‘BX-Users.csv’ et on affiche les deux premier utilisateurs de la table </a:t>
            </a:r>
            <a:endParaRPr lang="fr-FR" dirty="0"/>
          </a:p>
        </p:txBody>
      </p:sp>
    </p:spTree>
    <p:extLst>
      <p:ext uri="{BB962C8B-B14F-4D97-AF65-F5344CB8AC3E}">
        <p14:creationId xmlns:p14="http://schemas.microsoft.com/office/powerpoint/2010/main" val="2112353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36</a:t>
            </a:fld>
            <a:endParaRPr lang="fr-FR" dirty="0"/>
          </a:p>
        </p:txBody>
      </p:sp>
      <p:sp>
        <p:nvSpPr>
          <p:cNvPr id="3" name="ZoneTexte 2"/>
          <p:cNvSpPr txBox="1"/>
          <p:nvPr/>
        </p:nvSpPr>
        <p:spPr>
          <a:xfrm>
            <a:off x="1978903" y="28093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a:t>
            </a:r>
            <a:r>
              <a:rPr lang="fr-FR" sz="2400" b="1" dirty="0">
                <a:solidFill>
                  <a:schemeClr val="tx1"/>
                </a:solidFill>
                <a:latin typeface="Calibri" panose="020F0502020204030204" pitchFamily="34" charset="0"/>
                <a:cs typeface="Calibri" panose="020F0502020204030204" pitchFamily="34" charset="0"/>
              </a:rPr>
              <a:t>données de file USERS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2"/>
          <a:stretch>
            <a:fillRect/>
          </a:stretch>
        </p:blipFill>
        <p:spPr>
          <a:xfrm>
            <a:off x="1090649" y="2218962"/>
            <a:ext cx="4237087" cy="1310754"/>
          </a:xfrm>
          <a:prstGeom prst="rect">
            <a:avLst/>
          </a:prstGeom>
        </p:spPr>
      </p:pic>
      <p:sp>
        <p:nvSpPr>
          <p:cNvPr id="5" name="Rectangle 4"/>
          <p:cNvSpPr/>
          <p:nvPr/>
        </p:nvSpPr>
        <p:spPr>
          <a:xfrm>
            <a:off x="897460" y="1270321"/>
            <a:ext cx="7980015" cy="523220"/>
          </a:xfrm>
          <a:prstGeom prst="rect">
            <a:avLst/>
          </a:prstGeom>
        </p:spPr>
        <p:txBody>
          <a:bodyPr wrap="square">
            <a:spAutoFit/>
          </a:bodyPr>
          <a:lstStyle/>
          <a:p>
            <a:pPr algn="just"/>
            <a:r>
              <a:rPr lang="fr-FR" dirty="0" smtClean="0"/>
              <a:t>Maintenant on va renommer les variables de la table ‘BX-Users.csv’ et on affiche le premier utilisateur de la table </a:t>
            </a:r>
            <a:endParaRPr lang="fr-FR" dirty="0"/>
          </a:p>
        </p:txBody>
      </p:sp>
    </p:spTree>
    <p:extLst>
      <p:ext uri="{BB962C8B-B14F-4D97-AF65-F5344CB8AC3E}">
        <p14:creationId xmlns:p14="http://schemas.microsoft.com/office/powerpoint/2010/main" val="4240672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37</a:t>
            </a:fld>
            <a:endParaRPr lang="fr-FR" dirty="0"/>
          </a:p>
        </p:txBody>
      </p:sp>
      <p:sp>
        <p:nvSpPr>
          <p:cNvPr id="3" name="ZoneTexte 2"/>
          <p:cNvSpPr txBox="1"/>
          <p:nvPr/>
        </p:nvSpPr>
        <p:spPr>
          <a:xfrm>
            <a:off x="1961319" y="333686"/>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a:t>
            </a:r>
            <a:r>
              <a:rPr lang="fr-FR" sz="2400" b="1" dirty="0">
                <a:solidFill>
                  <a:schemeClr val="tx1"/>
                </a:solidFill>
                <a:latin typeface="Calibri" panose="020F0502020204030204" pitchFamily="34" charset="0"/>
                <a:cs typeface="Calibri" panose="020F0502020204030204" pitchFamily="34" charset="0"/>
              </a:rPr>
              <a:t>données de file USERS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2"/>
          <a:stretch>
            <a:fillRect/>
          </a:stretch>
        </p:blipFill>
        <p:spPr>
          <a:xfrm>
            <a:off x="800176" y="1086902"/>
            <a:ext cx="5838015" cy="2262967"/>
          </a:xfrm>
          <a:prstGeom prst="rect">
            <a:avLst/>
          </a:prstGeom>
        </p:spPr>
      </p:pic>
      <p:sp>
        <p:nvSpPr>
          <p:cNvPr id="5" name="Rectangle 4"/>
          <p:cNvSpPr/>
          <p:nvPr/>
        </p:nvSpPr>
        <p:spPr>
          <a:xfrm>
            <a:off x="519391" y="3688205"/>
            <a:ext cx="7980015" cy="307777"/>
          </a:xfrm>
          <a:prstGeom prst="rect">
            <a:avLst/>
          </a:prstGeom>
        </p:spPr>
        <p:txBody>
          <a:bodyPr wrap="square">
            <a:spAutoFit/>
          </a:bodyPr>
          <a:lstStyle/>
          <a:p>
            <a:pPr algn="just"/>
            <a:r>
              <a:rPr lang="fr-FR" dirty="0" smtClean="0"/>
              <a:t>On a des valeurs nulle pour la variable Age mais nous n’avons pas besoin de cette variable</a:t>
            </a:r>
            <a:endParaRPr lang="fr-FR" dirty="0"/>
          </a:p>
        </p:txBody>
      </p:sp>
    </p:spTree>
    <p:extLst>
      <p:ext uri="{BB962C8B-B14F-4D97-AF65-F5344CB8AC3E}">
        <p14:creationId xmlns:p14="http://schemas.microsoft.com/office/powerpoint/2010/main" val="2826925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38</a:t>
            </a:fld>
            <a:endParaRPr lang="fr-FR" dirty="0"/>
          </a:p>
        </p:txBody>
      </p:sp>
      <p:sp>
        <p:nvSpPr>
          <p:cNvPr id="3" name="ZoneTexte 2"/>
          <p:cNvSpPr txBox="1"/>
          <p:nvPr/>
        </p:nvSpPr>
        <p:spPr>
          <a:xfrm>
            <a:off x="1961319" y="333686"/>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a:t>
            </a:r>
            <a:r>
              <a:rPr lang="fr-FR" sz="2400" b="1" dirty="0">
                <a:solidFill>
                  <a:schemeClr val="tx1"/>
                </a:solidFill>
                <a:latin typeface="Calibri" panose="020F0502020204030204" pitchFamily="34" charset="0"/>
                <a:cs typeface="Calibri" panose="020F0502020204030204" pitchFamily="34" charset="0"/>
              </a:rPr>
              <a:t>données de file </a:t>
            </a:r>
            <a:r>
              <a:rPr lang="fr-FR" sz="2400" b="1" dirty="0" smtClean="0">
                <a:solidFill>
                  <a:schemeClr val="tx1"/>
                </a:solidFill>
                <a:latin typeface="Calibri" panose="020F0502020204030204" pitchFamily="34" charset="0"/>
                <a:cs typeface="Calibri" panose="020F0502020204030204" pitchFamily="34" charset="0"/>
              </a:rPr>
              <a:t>Ratings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pic>
        <p:nvPicPr>
          <p:cNvPr id="6" name="Image 5"/>
          <p:cNvPicPr>
            <a:picLocks noChangeAspect="1"/>
          </p:cNvPicPr>
          <p:nvPr/>
        </p:nvPicPr>
        <p:blipFill>
          <a:blip r:embed="rId2"/>
          <a:stretch>
            <a:fillRect/>
          </a:stretch>
        </p:blipFill>
        <p:spPr>
          <a:xfrm>
            <a:off x="494661" y="2073207"/>
            <a:ext cx="7978831" cy="434378"/>
          </a:xfrm>
          <a:prstGeom prst="rect">
            <a:avLst/>
          </a:prstGeom>
        </p:spPr>
      </p:pic>
      <p:pic>
        <p:nvPicPr>
          <p:cNvPr id="7" name="Image 6"/>
          <p:cNvPicPr>
            <a:picLocks noChangeAspect="1"/>
          </p:cNvPicPr>
          <p:nvPr/>
        </p:nvPicPr>
        <p:blipFill>
          <a:blip r:embed="rId3"/>
          <a:stretch>
            <a:fillRect/>
          </a:stretch>
        </p:blipFill>
        <p:spPr>
          <a:xfrm>
            <a:off x="494661" y="2706529"/>
            <a:ext cx="2484335" cy="838273"/>
          </a:xfrm>
          <a:prstGeom prst="rect">
            <a:avLst/>
          </a:prstGeom>
        </p:spPr>
      </p:pic>
      <p:sp>
        <p:nvSpPr>
          <p:cNvPr id="8" name="Rectangle 7"/>
          <p:cNvSpPr/>
          <p:nvPr/>
        </p:nvSpPr>
        <p:spPr>
          <a:xfrm>
            <a:off x="669010" y="1363627"/>
            <a:ext cx="7980015" cy="307777"/>
          </a:xfrm>
          <a:prstGeom prst="rect">
            <a:avLst/>
          </a:prstGeom>
        </p:spPr>
        <p:txBody>
          <a:bodyPr wrap="square">
            <a:spAutoFit/>
          </a:bodyPr>
          <a:lstStyle/>
          <a:p>
            <a:pPr algn="just"/>
            <a:r>
              <a:rPr lang="fr-FR" dirty="0" smtClean="0"/>
              <a:t>On lit le fichier ‘BX-Ratings.csv’ et on affiche les deux premier utilisateurs de la table </a:t>
            </a:r>
            <a:endParaRPr lang="fr-FR" dirty="0"/>
          </a:p>
        </p:txBody>
      </p:sp>
    </p:spTree>
    <p:extLst>
      <p:ext uri="{BB962C8B-B14F-4D97-AF65-F5344CB8AC3E}">
        <p14:creationId xmlns:p14="http://schemas.microsoft.com/office/powerpoint/2010/main" val="3408594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39</a:t>
            </a:fld>
            <a:endParaRPr lang="fr-FR" dirty="0"/>
          </a:p>
        </p:txBody>
      </p:sp>
      <p:sp>
        <p:nvSpPr>
          <p:cNvPr id="3" name="ZoneTexte 2"/>
          <p:cNvSpPr txBox="1"/>
          <p:nvPr/>
        </p:nvSpPr>
        <p:spPr>
          <a:xfrm>
            <a:off x="1961319" y="333686"/>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a:t>
            </a:r>
            <a:r>
              <a:rPr lang="fr-FR" sz="2400" b="1" dirty="0">
                <a:solidFill>
                  <a:schemeClr val="tx1"/>
                </a:solidFill>
                <a:latin typeface="Calibri" panose="020F0502020204030204" pitchFamily="34" charset="0"/>
                <a:cs typeface="Calibri" panose="020F0502020204030204" pitchFamily="34" charset="0"/>
              </a:rPr>
              <a:t>données de file </a:t>
            </a:r>
            <a:r>
              <a:rPr lang="fr-FR" sz="2400" b="1" dirty="0" smtClean="0">
                <a:solidFill>
                  <a:schemeClr val="tx1"/>
                </a:solidFill>
                <a:latin typeface="Calibri" panose="020F0502020204030204" pitchFamily="34" charset="0"/>
                <a:cs typeface="Calibri" panose="020F0502020204030204" pitchFamily="34" charset="0"/>
              </a:rPr>
              <a:t>Ratings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2"/>
          <a:stretch>
            <a:fillRect/>
          </a:stretch>
        </p:blipFill>
        <p:spPr>
          <a:xfrm>
            <a:off x="1733678" y="2054823"/>
            <a:ext cx="3795089" cy="1691787"/>
          </a:xfrm>
          <a:prstGeom prst="rect">
            <a:avLst/>
          </a:prstGeom>
        </p:spPr>
      </p:pic>
      <p:sp>
        <p:nvSpPr>
          <p:cNvPr id="5" name="Rectangle 4"/>
          <p:cNvSpPr/>
          <p:nvPr/>
        </p:nvSpPr>
        <p:spPr>
          <a:xfrm>
            <a:off x="669010" y="1164683"/>
            <a:ext cx="7980015" cy="523220"/>
          </a:xfrm>
          <a:prstGeom prst="rect">
            <a:avLst/>
          </a:prstGeom>
        </p:spPr>
        <p:txBody>
          <a:bodyPr wrap="square">
            <a:spAutoFit/>
          </a:bodyPr>
          <a:lstStyle/>
          <a:p>
            <a:pPr algn="just"/>
            <a:r>
              <a:rPr lang="fr-FR" dirty="0" smtClean="0"/>
              <a:t>Maintenant on va renommer les variables de la table ‘BX-Ratings.csv’ et on affiche le premier utilisateur de la table </a:t>
            </a:r>
            <a:endParaRPr lang="fr-FR" dirty="0"/>
          </a:p>
        </p:txBody>
      </p:sp>
    </p:spTree>
    <p:extLst>
      <p:ext uri="{BB962C8B-B14F-4D97-AF65-F5344CB8AC3E}">
        <p14:creationId xmlns:p14="http://schemas.microsoft.com/office/powerpoint/2010/main" val="4214367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3" name="ZoneTexte 2"/>
          <p:cNvSpPr txBox="1"/>
          <p:nvPr/>
        </p:nvSpPr>
        <p:spPr>
          <a:xfrm>
            <a:off x="2893672" y="334332"/>
            <a:ext cx="4168877" cy="707886"/>
          </a:xfrm>
          <a:prstGeom prst="rect">
            <a:avLst/>
          </a:prstGeom>
          <a:noFill/>
        </p:spPr>
        <p:txBody>
          <a:bodyPr wrap="square" rtlCol="0">
            <a:spAutoFit/>
          </a:bodyPr>
          <a:lstStyle/>
          <a:p>
            <a:r>
              <a:rPr lang="fr-FR" sz="2400" b="1" noProof="1">
                <a:solidFill>
                  <a:schemeClr val="tx1"/>
                </a:solidFill>
                <a:latin typeface="Calibri" panose="020F0502020204030204" pitchFamily="34" charset="0"/>
                <a:cs typeface="Calibri" panose="020F0502020204030204" pitchFamily="34" charset="0"/>
              </a:rPr>
              <a:t>introduction générale</a:t>
            </a:r>
          </a:p>
          <a:p>
            <a:endParaRPr lang="en-US" sz="1600" dirty="0">
              <a:latin typeface="Calibri" panose="020F0502020204030204" pitchFamily="34" charset="0"/>
              <a:cs typeface="Calibri" panose="020F0502020204030204" pitchFamily="34" charset="0"/>
            </a:endParaRPr>
          </a:p>
        </p:txBody>
      </p:sp>
      <p:sp>
        <p:nvSpPr>
          <p:cNvPr id="6" name="ZoneTexte 5"/>
          <p:cNvSpPr txBox="1"/>
          <p:nvPr/>
        </p:nvSpPr>
        <p:spPr>
          <a:xfrm>
            <a:off x="727586" y="1305566"/>
            <a:ext cx="7089058" cy="1323439"/>
          </a:xfrm>
          <a:prstGeom prst="rect">
            <a:avLst/>
          </a:prstGeom>
          <a:noFill/>
        </p:spPr>
        <p:txBody>
          <a:bodyPr wrap="square" rtlCol="0">
            <a:spAutoFit/>
          </a:bodyPr>
          <a:lstStyle/>
          <a:p>
            <a:pPr algn="just"/>
            <a:r>
              <a:rPr lang="fr-FR" sz="2000" dirty="0">
                <a:solidFill>
                  <a:schemeClr val="tx1"/>
                </a:solidFill>
                <a:latin typeface="Calibri" panose="020F0502020204030204" pitchFamily="34" charset="0"/>
                <a:cs typeface="Calibri" panose="020F0502020204030204" pitchFamily="34" charset="0"/>
              </a:rPr>
              <a:t>Les systèmes de recommandation sont nés de la volonté de pallier le problème de surcharge d'information du web et de certaines contraintes auxquelles </a:t>
            </a:r>
            <a:r>
              <a:rPr lang="fr-FR" sz="2000" dirty="0" smtClean="0">
                <a:solidFill>
                  <a:schemeClr val="tx1"/>
                </a:solidFill>
                <a:latin typeface="Calibri" panose="020F0502020204030204" pitchFamily="34" charset="0"/>
                <a:cs typeface="Calibri" panose="020F0502020204030204" pitchFamily="34" charset="0"/>
              </a:rPr>
              <a:t>font face </a:t>
            </a:r>
            <a:r>
              <a:rPr lang="fr-FR" sz="2000" dirty="0">
                <a:solidFill>
                  <a:schemeClr val="tx1"/>
                </a:solidFill>
                <a:latin typeface="Calibri" panose="020F0502020204030204" pitchFamily="34" charset="0"/>
                <a:cs typeface="Calibri" panose="020F0502020204030204" pitchFamily="34" charset="0"/>
              </a:rPr>
              <a:t>les outils existants de recherche d'informations</a:t>
            </a:r>
            <a:r>
              <a:rPr lang="fr-FR" sz="1800" dirty="0">
                <a:solidFill>
                  <a:schemeClr val="tx1"/>
                </a:solidFill>
                <a:latin typeface="Calibri" panose="020F0502020204030204" pitchFamily="34" charset="0"/>
                <a:cs typeface="Calibri" panose="020F0502020204030204" pitchFamily="34" charset="0"/>
              </a:rPr>
              <a:t>. </a:t>
            </a:r>
            <a:endParaRPr lang="en-US" sz="1800" dirty="0">
              <a:solidFill>
                <a:schemeClr val="tx1"/>
              </a:solidFill>
              <a:latin typeface="Calibri" panose="020F0502020204030204" pitchFamily="34" charset="0"/>
              <a:cs typeface="Calibri" panose="020F0502020204030204" pitchFamily="34" charset="0"/>
            </a:endParaRPr>
          </a:p>
        </p:txBody>
      </p:sp>
      <p:sp>
        <p:nvSpPr>
          <p:cNvPr id="7" name="ZoneTexte 6"/>
          <p:cNvSpPr txBox="1"/>
          <p:nvPr/>
        </p:nvSpPr>
        <p:spPr>
          <a:xfrm>
            <a:off x="757082" y="2808947"/>
            <a:ext cx="7030065" cy="2062103"/>
          </a:xfrm>
          <a:prstGeom prst="rect">
            <a:avLst/>
          </a:prstGeom>
          <a:noFill/>
        </p:spPr>
        <p:txBody>
          <a:bodyPr wrap="square" rtlCol="0">
            <a:spAutoFit/>
          </a:bodyPr>
          <a:lstStyle/>
          <a:p>
            <a:pPr algn="just"/>
            <a:r>
              <a:rPr lang="fr-FR" sz="2000" dirty="0">
                <a:solidFill>
                  <a:schemeClr val="tx1"/>
                </a:solidFill>
                <a:latin typeface="Calibri" panose="020F0502020204030204" pitchFamily="34" charset="0"/>
                <a:cs typeface="Calibri" panose="020F0502020204030204" pitchFamily="34" charset="0"/>
              </a:rPr>
              <a:t>Combinant des techniques de filtrage d'information, personnalisation, intelligence artificielle, réseaux sociaux et interaction personne-machine, les systèmes de recommandation fournissent à des utilisateurs des suggestions qui répondent à leurs besoins et préférences </a:t>
            </a:r>
            <a:r>
              <a:rPr lang="fr-FR" sz="2000" dirty="0" smtClean="0">
                <a:solidFill>
                  <a:schemeClr val="tx1"/>
                </a:solidFill>
                <a:latin typeface="Calibri" panose="020F0502020204030204" pitchFamily="34" charset="0"/>
                <a:cs typeface="Calibri" panose="020F0502020204030204" pitchFamily="34" charset="0"/>
              </a:rPr>
              <a:t>informationnels.</a:t>
            </a:r>
            <a:endParaRPr lang="en-US" sz="2000" dirty="0">
              <a:solidFill>
                <a:schemeClr val="tx1"/>
              </a:solidFill>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100129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40</a:t>
            </a:fld>
            <a:endParaRPr lang="fr-FR" dirty="0"/>
          </a:p>
        </p:txBody>
      </p:sp>
      <p:sp>
        <p:nvSpPr>
          <p:cNvPr id="3" name="ZoneTexte 2"/>
          <p:cNvSpPr txBox="1"/>
          <p:nvPr/>
        </p:nvSpPr>
        <p:spPr>
          <a:xfrm>
            <a:off x="1961319" y="333686"/>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a:t>
            </a:r>
            <a:r>
              <a:rPr lang="fr-FR" sz="2400" b="1" dirty="0">
                <a:solidFill>
                  <a:schemeClr val="tx1"/>
                </a:solidFill>
                <a:latin typeface="Calibri" panose="020F0502020204030204" pitchFamily="34" charset="0"/>
                <a:cs typeface="Calibri" panose="020F0502020204030204" pitchFamily="34" charset="0"/>
              </a:rPr>
              <a:t>données de file </a:t>
            </a:r>
            <a:r>
              <a:rPr lang="fr-FR" sz="2400" b="1" dirty="0" smtClean="0">
                <a:solidFill>
                  <a:schemeClr val="tx1"/>
                </a:solidFill>
                <a:latin typeface="Calibri" panose="020F0502020204030204" pitchFamily="34" charset="0"/>
                <a:cs typeface="Calibri" panose="020F0502020204030204" pitchFamily="34" charset="0"/>
              </a:rPr>
              <a:t>Ratings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2"/>
          <a:stretch>
            <a:fillRect/>
          </a:stretch>
        </p:blipFill>
        <p:spPr>
          <a:xfrm>
            <a:off x="842150" y="1149156"/>
            <a:ext cx="3520745" cy="2057578"/>
          </a:xfrm>
          <a:prstGeom prst="rect">
            <a:avLst/>
          </a:prstGeom>
        </p:spPr>
      </p:pic>
      <p:sp>
        <p:nvSpPr>
          <p:cNvPr id="5" name="Rectangle 4"/>
          <p:cNvSpPr/>
          <p:nvPr/>
        </p:nvSpPr>
        <p:spPr>
          <a:xfrm>
            <a:off x="4765926" y="1324912"/>
            <a:ext cx="3947251" cy="523220"/>
          </a:xfrm>
          <a:prstGeom prst="rect">
            <a:avLst/>
          </a:prstGeom>
        </p:spPr>
        <p:txBody>
          <a:bodyPr wrap="square">
            <a:spAutoFit/>
          </a:bodyPr>
          <a:lstStyle/>
          <a:p>
            <a:pPr algn="just"/>
            <a:r>
              <a:rPr lang="fr-FR" dirty="0" smtClean="0"/>
              <a:t>D’après infos on a pas de valeurs nulle dans la table</a:t>
            </a:r>
            <a:endParaRPr lang="fr-FR" dirty="0"/>
          </a:p>
        </p:txBody>
      </p:sp>
      <p:pic>
        <p:nvPicPr>
          <p:cNvPr id="6" name="Image 5"/>
          <p:cNvPicPr>
            <a:picLocks noChangeAspect="1"/>
          </p:cNvPicPr>
          <p:nvPr/>
        </p:nvPicPr>
        <p:blipFill>
          <a:blip r:embed="rId3"/>
          <a:stretch>
            <a:fillRect/>
          </a:stretch>
        </p:blipFill>
        <p:spPr>
          <a:xfrm>
            <a:off x="884063" y="3731785"/>
            <a:ext cx="6957663" cy="1005927"/>
          </a:xfrm>
          <a:prstGeom prst="rect">
            <a:avLst/>
          </a:prstGeom>
        </p:spPr>
      </p:pic>
    </p:spTree>
    <p:extLst>
      <p:ext uri="{BB962C8B-B14F-4D97-AF65-F5344CB8AC3E}">
        <p14:creationId xmlns:p14="http://schemas.microsoft.com/office/powerpoint/2010/main" val="3259964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41</a:t>
            </a:fld>
            <a:endParaRPr lang="fr-FR" dirty="0"/>
          </a:p>
        </p:txBody>
      </p:sp>
      <p:sp>
        <p:nvSpPr>
          <p:cNvPr id="3" name="ZoneTexte 2"/>
          <p:cNvSpPr txBox="1"/>
          <p:nvPr/>
        </p:nvSpPr>
        <p:spPr>
          <a:xfrm>
            <a:off x="1961319" y="333686"/>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a:t>
            </a:r>
            <a:r>
              <a:rPr lang="fr-FR" sz="2400" b="1" dirty="0">
                <a:solidFill>
                  <a:schemeClr val="tx1"/>
                </a:solidFill>
                <a:latin typeface="Calibri" panose="020F0502020204030204" pitchFamily="34" charset="0"/>
                <a:cs typeface="Calibri" panose="020F0502020204030204" pitchFamily="34" charset="0"/>
              </a:rPr>
              <a:t>données de file </a:t>
            </a:r>
            <a:r>
              <a:rPr lang="fr-FR" sz="2400" b="1" dirty="0" smtClean="0">
                <a:solidFill>
                  <a:schemeClr val="tx1"/>
                </a:solidFill>
                <a:latin typeface="Calibri" panose="020F0502020204030204" pitchFamily="34" charset="0"/>
                <a:cs typeface="Calibri" panose="020F0502020204030204" pitchFamily="34" charset="0"/>
              </a:rPr>
              <a:t>Ratings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pic>
        <p:nvPicPr>
          <p:cNvPr id="5" name="Image 4"/>
          <p:cNvPicPr>
            <a:picLocks noChangeAspect="1"/>
          </p:cNvPicPr>
          <p:nvPr/>
        </p:nvPicPr>
        <p:blipFill>
          <a:blip r:embed="rId2"/>
          <a:stretch>
            <a:fillRect/>
          </a:stretch>
        </p:blipFill>
        <p:spPr>
          <a:xfrm>
            <a:off x="4160217" y="911734"/>
            <a:ext cx="4983783" cy="1849051"/>
          </a:xfrm>
          <a:prstGeom prst="rect">
            <a:avLst/>
          </a:prstGeom>
        </p:spPr>
      </p:pic>
      <p:pic>
        <p:nvPicPr>
          <p:cNvPr id="6" name="Image 5"/>
          <p:cNvPicPr>
            <a:picLocks noChangeAspect="1"/>
          </p:cNvPicPr>
          <p:nvPr/>
        </p:nvPicPr>
        <p:blipFill>
          <a:blip r:embed="rId3"/>
          <a:stretch>
            <a:fillRect/>
          </a:stretch>
        </p:blipFill>
        <p:spPr>
          <a:xfrm>
            <a:off x="5045227" y="3116919"/>
            <a:ext cx="3430558" cy="1988431"/>
          </a:xfrm>
          <a:prstGeom prst="rect">
            <a:avLst/>
          </a:prstGeom>
        </p:spPr>
      </p:pic>
      <p:pic>
        <p:nvPicPr>
          <p:cNvPr id="7" name="Image 6"/>
          <p:cNvPicPr>
            <a:picLocks noChangeAspect="1"/>
          </p:cNvPicPr>
          <p:nvPr/>
        </p:nvPicPr>
        <p:blipFill>
          <a:blip r:embed="rId4"/>
          <a:stretch>
            <a:fillRect/>
          </a:stretch>
        </p:blipFill>
        <p:spPr>
          <a:xfrm>
            <a:off x="0" y="1550484"/>
            <a:ext cx="4051749" cy="571550"/>
          </a:xfrm>
          <a:prstGeom prst="rect">
            <a:avLst/>
          </a:prstGeom>
        </p:spPr>
      </p:pic>
      <p:pic>
        <p:nvPicPr>
          <p:cNvPr id="8" name="Image 7"/>
          <p:cNvPicPr>
            <a:picLocks noChangeAspect="1"/>
          </p:cNvPicPr>
          <p:nvPr/>
        </p:nvPicPr>
        <p:blipFill>
          <a:blip r:embed="rId5"/>
          <a:stretch>
            <a:fillRect/>
          </a:stretch>
        </p:blipFill>
        <p:spPr>
          <a:xfrm>
            <a:off x="652091" y="2378739"/>
            <a:ext cx="1809756" cy="2654709"/>
          </a:xfrm>
          <a:prstGeom prst="rect">
            <a:avLst/>
          </a:prstGeom>
        </p:spPr>
      </p:pic>
    </p:spTree>
    <p:extLst>
      <p:ext uri="{BB962C8B-B14F-4D97-AF65-F5344CB8AC3E}">
        <p14:creationId xmlns:p14="http://schemas.microsoft.com/office/powerpoint/2010/main" val="2840207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42</a:t>
            </a:fld>
            <a:endParaRPr lang="fr-FR" dirty="0"/>
          </a:p>
        </p:txBody>
      </p:sp>
      <p:sp>
        <p:nvSpPr>
          <p:cNvPr id="3" name="ZoneTexte 2"/>
          <p:cNvSpPr txBox="1"/>
          <p:nvPr/>
        </p:nvSpPr>
        <p:spPr>
          <a:xfrm>
            <a:off x="1961319" y="333686"/>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a:t>
            </a:r>
            <a:r>
              <a:rPr lang="fr-FR" sz="2400" b="1" dirty="0">
                <a:solidFill>
                  <a:schemeClr val="tx1"/>
                </a:solidFill>
                <a:latin typeface="Calibri" panose="020F0502020204030204" pitchFamily="34" charset="0"/>
                <a:cs typeface="Calibri" panose="020F0502020204030204" pitchFamily="34" charset="0"/>
              </a:rPr>
              <a:t>données de file </a:t>
            </a:r>
            <a:r>
              <a:rPr lang="fr-FR" sz="2400" b="1" dirty="0" smtClean="0">
                <a:solidFill>
                  <a:schemeClr val="tx1"/>
                </a:solidFill>
                <a:latin typeface="Calibri" panose="020F0502020204030204" pitchFamily="34" charset="0"/>
                <a:cs typeface="Calibri" panose="020F0502020204030204" pitchFamily="34" charset="0"/>
              </a:rPr>
              <a:t>Ratings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2"/>
          <a:stretch>
            <a:fillRect/>
          </a:stretch>
        </p:blipFill>
        <p:spPr>
          <a:xfrm>
            <a:off x="770287" y="1848132"/>
            <a:ext cx="7619133" cy="1699311"/>
          </a:xfrm>
          <a:prstGeom prst="rect">
            <a:avLst/>
          </a:prstGeom>
        </p:spPr>
      </p:pic>
      <p:sp>
        <p:nvSpPr>
          <p:cNvPr id="5" name="Rectangle 4"/>
          <p:cNvSpPr/>
          <p:nvPr/>
        </p:nvSpPr>
        <p:spPr>
          <a:xfrm>
            <a:off x="892207" y="1324912"/>
            <a:ext cx="6504706" cy="523220"/>
          </a:xfrm>
          <a:prstGeom prst="rect">
            <a:avLst/>
          </a:prstGeom>
        </p:spPr>
        <p:txBody>
          <a:bodyPr wrap="square">
            <a:spAutoFit/>
          </a:bodyPr>
          <a:lstStyle/>
          <a:p>
            <a:pPr algn="just"/>
            <a:r>
              <a:rPr lang="fr-FR" dirty="0" smtClean="0"/>
              <a:t>Dans cette partie on laisse dans notre table ratings seulement les utilisateurs qui ont noter plus de 200 livre</a:t>
            </a:r>
            <a:endParaRPr lang="fr-FR" dirty="0"/>
          </a:p>
        </p:txBody>
      </p:sp>
      <p:pic>
        <p:nvPicPr>
          <p:cNvPr id="6" name="Image 5"/>
          <p:cNvPicPr>
            <a:picLocks noChangeAspect="1"/>
          </p:cNvPicPr>
          <p:nvPr/>
        </p:nvPicPr>
        <p:blipFill>
          <a:blip r:embed="rId3"/>
          <a:stretch>
            <a:fillRect/>
          </a:stretch>
        </p:blipFill>
        <p:spPr>
          <a:xfrm>
            <a:off x="770286" y="3837947"/>
            <a:ext cx="7619133" cy="1033103"/>
          </a:xfrm>
          <a:prstGeom prst="rect">
            <a:avLst/>
          </a:prstGeom>
        </p:spPr>
      </p:pic>
    </p:spTree>
    <p:extLst>
      <p:ext uri="{BB962C8B-B14F-4D97-AF65-F5344CB8AC3E}">
        <p14:creationId xmlns:p14="http://schemas.microsoft.com/office/powerpoint/2010/main" val="344051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43</a:t>
            </a:fld>
            <a:endParaRPr lang="fr-FR" dirty="0"/>
          </a:p>
        </p:txBody>
      </p:sp>
      <p:sp>
        <p:nvSpPr>
          <p:cNvPr id="3" name="ZoneTexte 2"/>
          <p:cNvSpPr txBox="1"/>
          <p:nvPr/>
        </p:nvSpPr>
        <p:spPr>
          <a:xfrm>
            <a:off x="2761419" y="31610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4" name="ZoneTexte 3"/>
          <p:cNvSpPr txBox="1"/>
          <p:nvPr/>
        </p:nvSpPr>
        <p:spPr>
          <a:xfrm>
            <a:off x="337673" y="1075172"/>
            <a:ext cx="8100568" cy="400110"/>
          </a:xfrm>
          <a:prstGeom prst="rect">
            <a:avLst/>
          </a:prstGeom>
          <a:noFill/>
        </p:spPr>
        <p:txBody>
          <a:bodyPr wrap="square" rtlCol="0">
            <a:spAutoFit/>
          </a:bodyPr>
          <a:lstStyle/>
          <a:p>
            <a:r>
              <a:rPr lang="fr-FR" sz="2000" b="1" dirty="0">
                <a:solidFill>
                  <a:schemeClr val="tx1"/>
                </a:solidFill>
                <a:latin typeface="Calibri" panose="020F0502020204030204" pitchFamily="34" charset="0"/>
                <a:cs typeface="Calibri" panose="020F0502020204030204" pitchFamily="34" charset="0"/>
              </a:rPr>
              <a:t>J</a:t>
            </a:r>
            <a:r>
              <a:rPr lang="fr-FR" sz="2000" b="1" dirty="0" smtClean="0">
                <a:solidFill>
                  <a:schemeClr val="tx1"/>
                </a:solidFill>
                <a:latin typeface="Calibri" panose="020F0502020204030204" pitchFamily="34" charset="0"/>
                <a:cs typeface="Calibri" panose="020F0502020204030204" pitchFamily="34" charset="0"/>
              </a:rPr>
              <a:t>oin table ratings </a:t>
            </a:r>
            <a:r>
              <a:rPr lang="fr-FR" sz="2000" b="1" dirty="0">
                <a:solidFill>
                  <a:schemeClr val="tx1"/>
                </a:solidFill>
                <a:latin typeface="Calibri" panose="020F0502020204030204" pitchFamily="34" charset="0"/>
                <a:cs typeface="Calibri" panose="020F0502020204030204" pitchFamily="34" charset="0"/>
              </a:rPr>
              <a:t>avec books</a:t>
            </a:r>
            <a:endParaRPr lang="en-US" sz="2000" b="1" dirty="0">
              <a:solidFill>
                <a:schemeClr val="tx1"/>
              </a:solidFill>
              <a:latin typeface="Calibri" panose="020F0502020204030204" pitchFamily="34" charset="0"/>
              <a:cs typeface="Calibri" panose="020F0502020204030204" pitchFamily="34" charset="0"/>
            </a:endParaRPr>
          </a:p>
        </p:txBody>
      </p:sp>
      <p:pic>
        <p:nvPicPr>
          <p:cNvPr id="5" name="Image 4"/>
          <p:cNvPicPr>
            <a:picLocks noChangeAspect="1"/>
          </p:cNvPicPr>
          <p:nvPr/>
        </p:nvPicPr>
        <p:blipFill>
          <a:blip r:embed="rId2"/>
          <a:stretch>
            <a:fillRect/>
          </a:stretch>
        </p:blipFill>
        <p:spPr>
          <a:xfrm>
            <a:off x="98976" y="1906169"/>
            <a:ext cx="9006949" cy="1303133"/>
          </a:xfrm>
          <a:prstGeom prst="rect">
            <a:avLst/>
          </a:prstGeom>
        </p:spPr>
      </p:pic>
    </p:spTree>
    <p:extLst>
      <p:ext uri="{BB962C8B-B14F-4D97-AF65-F5344CB8AC3E}">
        <p14:creationId xmlns:p14="http://schemas.microsoft.com/office/powerpoint/2010/main" val="3700533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44</a:t>
            </a:fld>
            <a:endParaRPr lang="fr-FR" dirty="0"/>
          </a:p>
        </p:txBody>
      </p:sp>
      <p:sp>
        <p:nvSpPr>
          <p:cNvPr id="3" name="ZoneTexte 2"/>
          <p:cNvSpPr txBox="1"/>
          <p:nvPr/>
        </p:nvSpPr>
        <p:spPr>
          <a:xfrm>
            <a:off x="2761419" y="31610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4" name="ZoneTexte 3"/>
          <p:cNvSpPr txBox="1"/>
          <p:nvPr/>
        </p:nvSpPr>
        <p:spPr>
          <a:xfrm>
            <a:off x="337673" y="1075172"/>
            <a:ext cx="8100568" cy="400110"/>
          </a:xfrm>
          <a:prstGeom prst="rect">
            <a:avLst/>
          </a:prstGeom>
          <a:noFill/>
        </p:spPr>
        <p:txBody>
          <a:bodyPr wrap="square" rtlCol="0">
            <a:spAutoFit/>
          </a:bodyPr>
          <a:lstStyle/>
          <a:p>
            <a:r>
              <a:rPr lang="fr-FR" sz="2000" b="1" dirty="0" smtClean="0">
                <a:solidFill>
                  <a:schemeClr val="tx1"/>
                </a:solidFill>
                <a:latin typeface="Calibri" panose="020F0502020204030204" pitchFamily="34" charset="0"/>
                <a:cs typeface="Calibri" panose="020F0502020204030204" pitchFamily="34" charset="0"/>
              </a:rPr>
              <a:t>Calculer nombre de note pour chaque titre de livre</a:t>
            </a:r>
            <a:endParaRPr lang="en-US" sz="2000" b="1" dirty="0">
              <a:solidFill>
                <a:schemeClr val="tx1"/>
              </a:solidFill>
              <a:latin typeface="Calibri" panose="020F0502020204030204" pitchFamily="34" charset="0"/>
              <a:cs typeface="Calibri" panose="020F0502020204030204" pitchFamily="34" charset="0"/>
            </a:endParaRPr>
          </a:p>
        </p:txBody>
      </p:sp>
      <p:pic>
        <p:nvPicPr>
          <p:cNvPr id="6" name="Image 5"/>
          <p:cNvPicPr>
            <a:picLocks noChangeAspect="1"/>
          </p:cNvPicPr>
          <p:nvPr/>
        </p:nvPicPr>
        <p:blipFill>
          <a:blip r:embed="rId2"/>
          <a:stretch>
            <a:fillRect/>
          </a:stretch>
        </p:blipFill>
        <p:spPr>
          <a:xfrm>
            <a:off x="1411188" y="2013954"/>
            <a:ext cx="6233700" cy="1607959"/>
          </a:xfrm>
          <a:prstGeom prst="rect">
            <a:avLst/>
          </a:prstGeom>
        </p:spPr>
      </p:pic>
    </p:spTree>
    <p:extLst>
      <p:ext uri="{BB962C8B-B14F-4D97-AF65-F5344CB8AC3E}">
        <p14:creationId xmlns:p14="http://schemas.microsoft.com/office/powerpoint/2010/main" val="767763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45</a:t>
            </a:fld>
            <a:endParaRPr lang="fr-FR" dirty="0"/>
          </a:p>
        </p:txBody>
      </p:sp>
      <p:sp>
        <p:nvSpPr>
          <p:cNvPr id="3" name="ZoneTexte 2"/>
          <p:cNvSpPr txBox="1"/>
          <p:nvPr/>
        </p:nvSpPr>
        <p:spPr>
          <a:xfrm>
            <a:off x="2761419" y="31610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4" name="ZoneTexte 3"/>
          <p:cNvSpPr txBox="1"/>
          <p:nvPr/>
        </p:nvSpPr>
        <p:spPr>
          <a:xfrm>
            <a:off x="337673" y="1075172"/>
            <a:ext cx="8100568" cy="400110"/>
          </a:xfrm>
          <a:prstGeom prst="rect">
            <a:avLst/>
          </a:prstGeom>
          <a:noFill/>
        </p:spPr>
        <p:txBody>
          <a:bodyPr wrap="square" rtlCol="0">
            <a:spAutoFit/>
          </a:bodyPr>
          <a:lstStyle/>
          <a:p>
            <a:r>
              <a:rPr lang="fr-FR" sz="2000" b="1" dirty="0" smtClean="0">
                <a:solidFill>
                  <a:schemeClr val="tx1"/>
                </a:solidFill>
                <a:latin typeface="Calibri" panose="020F0502020204030204" pitchFamily="34" charset="0"/>
                <a:cs typeface="Calibri" panose="020F0502020204030204" pitchFamily="34" charset="0"/>
              </a:rPr>
              <a:t>Changer le nom de la variable rating qui </a:t>
            </a:r>
            <a:r>
              <a:rPr lang="fr-FR" sz="2000" b="1" dirty="0">
                <a:solidFill>
                  <a:schemeClr val="tx1"/>
                </a:solidFill>
                <a:latin typeface="Calibri" panose="020F0502020204030204" pitchFamily="34" charset="0"/>
                <a:cs typeface="Calibri" panose="020F0502020204030204" pitchFamily="34" charset="0"/>
              </a:rPr>
              <a:t>s</a:t>
            </a:r>
            <a:r>
              <a:rPr lang="fr-FR" sz="2000" b="1" dirty="0" smtClean="0">
                <a:solidFill>
                  <a:schemeClr val="tx1"/>
                </a:solidFill>
                <a:latin typeface="Calibri" panose="020F0502020204030204" pitchFamily="34" charset="0"/>
                <a:cs typeface="Calibri" panose="020F0502020204030204" pitchFamily="34" charset="0"/>
              </a:rPr>
              <a:t>ignifie nombre de note </a:t>
            </a:r>
            <a:endParaRPr lang="en-US" sz="2000" b="1" dirty="0">
              <a:solidFill>
                <a:schemeClr val="tx1"/>
              </a:solidFill>
              <a:latin typeface="Calibri" panose="020F0502020204030204" pitchFamily="34" charset="0"/>
              <a:cs typeface="Calibri" panose="020F0502020204030204" pitchFamily="34" charset="0"/>
            </a:endParaRPr>
          </a:p>
        </p:txBody>
      </p:sp>
      <p:pic>
        <p:nvPicPr>
          <p:cNvPr id="5" name="Image 4"/>
          <p:cNvPicPr>
            <a:picLocks noChangeAspect="1"/>
          </p:cNvPicPr>
          <p:nvPr/>
        </p:nvPicPr>
        <p:blipFill>
          <a:blip r:embed="rId2"/>
          <a:stretch>
            <a:fillRect/>
          </a:stretch>
        </p:blipFill>
        <p:spPr>
          <a:xfrm>
            <a:off x="1980975" y="2014840"/>
            <a:ext cx="5182049" cy="1447925"/>
          </a:xfrm>
          <a:prstGeom prst="rect">
            <a:avLst/>
          </a:prstGeom>
        </p:spPr>
      </p:pic>
    </p:spTree>
    <p:extLst>
      <p:ext uri="{BB962C8B-B14F-4D97-AF65-F5344CB8AC3E}">
        <p14:creationId xmlns:p14="http://schemas.microsoft.com/office/powerpoint/2010/main" val="3683861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46</a:t>
            </a:fld>
            <a:endParaRPr lang="fr-FR" dirty="0"/>
          </a:p>
        </p:txBody>
      </p:sp>
      <p:sp>
        <p:nvSpPr>
          <p:cNvPr id="3" name="ZoneTexte 2"/>
          <p:cNvSpPr txBox="1"/>
          <p:nvPr/>
        </p:nvSpPr>
        <p:spPr>
          <a:xfrm>
            <a:off x="2761419" y="31610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4" name="ZoneTexte 3"/>
          <p:cNvSpPr txBox="1"/>
          <p:nvPr/>
        </p:nvSpPr>
        <p:spPr>
          <a:xfrm>
            <a:off x="337673" y="1075172"/>
            <a:ext cx="8100568" cy="400110"/>
          </a:xfrm>
          <a:prstGeom prst="rect">
            <a:avLst/>
          </a:prstGeom>
          <a:noFill/>
        </p:spPr>
        <p:txBody>
          <a:bodyPr wrap="square" rtlCol="0">
            <a:spAutoFit/>
          </a:bodyPr>
          <a:lstStyle/>
          <a:p>
            <a:r>
              <a:rPr lang="fr-FR" sz="2000" b="1" dirty="0" smtClean="0">
                <a:solidFill>
                  <a:schemeClr val="tx1"/>
                </a:solidFill>
                <a:latin typeface="Calibri" panose="020F0502020204030204" pitchFamily="34" charset="0"/>
                <a:cs typeface="Calibri" panose="020F0502020204030204" pitchFamily="34" charset="0"/>
              </a:rPr>
              <a:t>Join la variable de nombre de note pour chaque livre avec notre table</a:t>
            </a:r>
            <a:endParaRPr lang="en-US" sz="2000" b="1" dirty="0">
              <a:solidFill>
                <a:schemeClr val="tx1"/>
              </a:solidFill>
              <a:latin typeface="Calibri" panose="020F0502020204030204" pitchFamily="34" charset="0"/>
              <a:cs typeface="Calibri" panose="020F0502020204030204" pitchFamily="34" charset="0"/>
            </a:endParaRPr>
          </a:p>
        </p:txBody>
      </p:sp>
      <p:pic>
        <p:nvPicPr>
          <p:cNvPr id="6" name="Image 5"/>
          <p:cNvPicPr>
            <a:picLocks noChangeAspect="1"/>
          </p:cNvPicPr>
          <p:nvPr/>
        </p:nvPicPr>
        <p:blipFill>
          <a:blip r:embed="rId2"/>
          <a:stretch>
            <a:fillRect/>
          </a:stretch>
        </p:blipFill>
        <p:spPr>
          <a:xfrm>
            <a:off x="259267" y="1920290"/>
            <a:ext cx="8679904" cy="1943268"/>
          </a:xfrm>
          <a:prstGeom prst="rect">
            <a:avLst/>
          </a:prstGeom>
        </p:spPr>
      </p:pic>
    </p:spTree>
    <p:extLst>
      <p:ext uri="{BB962C8B-B14F-4D97-AF65-F5344CB8AC3E}">
        <p14:creationId xmlns:p14="http://schemas.microsoft.com/office/powerpoint/2010/main" val="2350645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47</a:t>
            </a:fld>
            <a:endParaRPr lang="fr-FR" dirty="0"/>
          </a:p>
        </p:txBody>
      </p:sp>
      <p:sp>
        <p:nvSpPr>
          <p:cNvPr id="3" name="ZoneTexte 2"/>
          <p:cNvSpPr txBox="1"/>
          <p:nvPr/>
        </p:nvSpPr>
        <p:spPr>
          <a:xfrm>
            <a:off x="2761419" y="31610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4" name="ZoneTexte 3"/>
          <p:cNvSpPr txBox="1"/>
          <p:nvPr/>
        </p:nvSpPr>
        <p:spPr>
          <a:xfrm>
            <a:off x="337673" y="1075172"/>
            <a:ext cx="8100568" cy="400110"/>
          </a:xfrm>
          <a:prstGeom prst="rect">
            <a:avLst/>
          </a:prstGeom>
          <a:noFill/>
        </p:spPr>
        <p:txBody>
          <a:bodyPr wrap="square" rtlCol="0">
            <a:spAutoFit/>
          </a:bodyPr>
          <a:lstStyle/>
          <a:p>
            <a:r>
              <a:rPr lang="fr-FR" sz="2000" b="1" dirty="0" smtClean="0">
                <a:solidFill>
                  <a:schemeClr val="tx1"/>
                </a:solidFill>
                <a:latin typeface="Calibri" panose="020F0502020204030204" pitchFamily="34" charset="0"/>
                <a:cs typeface="Calibri" panose="020F0502020204030204" pitchFamily="34" charset="0"/>
              </a:rPr>
              <a:t>Prendre seulement les livres qui ont noté par plus de 40 utilisateurs</a:t>
            </a:r>
            <a:endParaRPr lang="en-US" sz="2000" b="1" dirty="0">
              <a:solidFill>
                <a:schemeClr val="tx1"/>
              </a:solidFill>
              <a:latin typeface="Calibri" panose="020F0502020204030204" pitchFamily="34" charset="0"/>
              <a:cs typeface="Calibri" panose="020F0502020204030204" pitchFamily="34" charset="0"/>
            </a:endParaRPr>
          </a:p>
        </p:txBody>
      </p:sp>
      <p:pic>
        <p:nvPicPr>
          <p:cNvPr id="11" name="Image 10"/>
          <p:cNvPicPr>
            <a:picLocks noChangeAspect="1"/>
          </p:cNvPicPr>
          <p:nvPr/>
        </p:nvPicPr>
        <p:blipFill>
          <a:blip r:embed="rId2"/>
          <a:stretch>
            <a:fillRect/>
          </a:stretch>
        </p:blipFill>
        <p:spPr>
          <a:xfrm>
            <a:off x="2104378" y="2234352"/>
            <a:ext cx="5006774" cy="739204"/>
          </a:xfrm>
          <a:prstGeom prst="rect">
            <a:avLst/>
          </a:prstGeom>
        </p:spPr>
      </p:pic>
    </p:spTree>
    <p:extLst>
      <p:ext uri="{BB962C8B-B14F-4D97-AF65-F5344CB8AC3E}">
        <p14:creationId xmlns:p14="http://schemas.microsoft.com/office/powerpoint/2010/main" val="1850628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48</a:t>
            </a:fld>
            <a:endParaRPr lang="fr-FR" dirty="0"/>
          </a:p>
        </p:txBody>
      </p:sp>
      <p:sp>
        <p:nvSpPr>
          <p:cNvPr id="3" name="ZoneTexte 2"/>
          <p:cNvSpPr txBox="1"/>
          <p:nvPr/>
        </p:nvSpPr>
        <p:spPr>
          <a:xfrm>
            <a:off x="2761419" y="31610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10" name="Rectangle 9"/>
          <p:cNvSpPr/>
          <p:nvPr/>
        </p:nvSpPr>
        <p:spPr>
          <a:xfrm>
            <a:off x="153034" y="1393045"/>
            <a:ext cx="8243619" cy="707886"/>
          </a:xfrm>
          <a:prstGeom prst="rect">
            <a:avLst/>
          </a:prstGeom>
        </p:spPr>
        <p:txBody>
          <a:bodyPr wrap="square">
            <a:spAutoFit/>
          </a:bodyPr>
          <a:lstStyle/>
          <a:p>
            <a:pPr algn="just"/>
            <a:r>
              <a:rPr lang="fr-FR" sz="2000" b="1" dirty="0">
                <a:solidFill>
                  <a:schemeClr val="tx1"/>
                </a:solidFill>
                <a:latin typeface="Calibri" panose="020F0502020204030204" pitchFamily="34" charset="0"/>
                <a:cs typeface="Calibri" panose="020F0502020204030204" pitchFamily="34" charset="0"/>
              </a:rPr>
              <a:t>Maintenant on va supprimer les utilisateurs qui ont noté plus d’une fois un </a:t>
            </a:r>
            <a:r>
              <a:rPr lang="fr-FR" sz="2000" b="1" dirty="0" smtClean="0">
                <a:solidFill>
                  <a:schemeClr val="tx1"/>
                </a:solidFill>
                <a:latin typeface="Calibri" panose="020F0502020204030204" pitchFamily="34" charset="0"/>
                <a:cs typeface="Calibri" panose="020F0502020204030204" pitchFamily="34" charset="0"/>
              </a:rPr>
              <a:t>même livre</a:t>
            </a:r>
            <a:endParaRPr lang="fr-FR" dirty="0"/>
          </a:p>
        </p:txBody>
      </p:sp>
      <p:pic>
        <p:nvPicPr>
          <p:cNvPr id="11" name="Image 10"/>
          <p:cNvPicPr>
            <a:picLocks noChangeAspect="1"/>
          </p:cNvPicPr>
          <p:nvPr/>
        </p:nvPicPr>
        <p:blipFill>
          <a:blip r:embed="rId2"/>
          <a:stretch>
            <a:fillRect/>
          </a:stretch>
        </p:blipFill>
        <p:spPr>
          <a:xfrm>
            <a:off x="1089625" y="2445344"/>
            <a:ext cx="6722560" cy="2191406"/>
          </a:xfrm>
          <a:prstGeom prst="rect">
            <a:avLst/>
          </a:prstGeom>
        </p:spPr>
      </p:pic>
    </p:spTree>
    <p:extLst>
      <p:ext uri="{BB962C8B-B14F-4D97-AF65-F5344CB8AC3E}">
        <p14:creationId xmlns:p14="http://schemas.microsoft.com/office/powerpoint/2010/main" val="102278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49</a:t>
            </a:fld>
            <a:endParaRPr lang="fr-FR" dirty="0"/>
          </a:p>
        </p:txBody>
      </p:sp>
      <p:sp>
        <p:nvSpPr>
          <p:cNvPr id="3" name="ZoneTexte 2"/>
          <p:cNvSpPr txBox="1"/>
          <p:nvPr/>
        </p:nvSpPr>
        <p:spPr>
          <a:xfrm>
            <a:off x="2761419" y="31610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10" name="Rectangle 9"/>
          <p:cNvSpPr/>
          <p:nvPr/>
        </p:nvSpPr>
        <p:spPr>
          <a:xfrm>
            <a:off x="337673" y="1331499"/>
            <a:ext cx="8243619" cy="400110"/>
          </a:xfrm>
          <a:prstGeom prst="rect">
            <a:avLst/>
          </a:prstGeom>
        </p:spPr>
        <p:txBody>
          <a:bodyPr wrap="square">
            <a:spAutoFit/>
          </a:bodyPr>
          <a:lstStyle/>
          <a:p>
            <a:pPr algn="just"/>
            <a:r>
              <a:rPr lang="fr-FR" sz="2000" b="1" dirty="0" smtClean="0">
                <a:solidFill>
                  <a:schemeClr val="tx1"/>
                </a:solidFill>
                <a:latin typeface="Calibri" panose="020F0502020204030204" pitchFamily="34" charset="0"/>
                <a:cs typeface="Calibri" panose="020F0502020204030204" pitchFamily="34" charset="0"/>
              </a:rPr>
              <a:t>Convertir la variable ‘rating’ en float et le normaliser </a:t>
            </a:r>
            <a:endParaRPr lang="fr-FR" dirty="0"/>
          </a:p>
        </p:txBody>
      </p:sp>
      <p:pic>
        <p:nvPicPr>
          <p:cNvPr id="4" name="Image 3"/>
          <p:cNvPicPr>
            <a:picLocks noChangeAspect="1"/>
          </p:cNvPicPr>
          <p:nvPr/>
        </p:nvPicPr>
        <p:blipFill>
          <a:blip r:embed="rId2"/>
          <a:stretch>
            <a:fillRect/>
          </a:stretch>
        </p:blipFill>
        <p:spPr>
          <a:xfrm>
            <a:off x="1150224" y="2023971"/>
            <a:ext cx="6754061" cy="2847079"/>
          </a:xfrm>
          <a:prstGeom prst="rect">
            <a:avLst/>
          </a:prstGeom>
        </p:spPr>
      </p:pic>
    </p:spTree>
    <p:extLst>
      <p:ext uri="{BB962C8B-B14F-4D97-AF65-F5344CB8AC3E}">
        <p14:creationId xmlns:p14="http://schemas.microsoft.com/office/powerpoint/2010/main" val="964766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3" name="ZoneTexte 2"/>
          <p:cNvSpPr txBox="1"/>
          <p:nvPr/>
        </p:nvSpPr>
        <p:spPr>
          <a:xfrm>
            <a:off x="1470040" y="318488"/>
            <a:ext cx="6842466" cy="892552"/>
          </a:xfrm>
          <a:prstGeom prst="rect">
            <a:avLst/>
          </a:prstGeom>
          <a:noFill/>
        </p:spPr>
        <p:txBody>
          <a:bodyPr wrap="square" rtlCol="0">
            <a:spAutoFit/>
          </a:bodyPr>
          <a:lstStyle/>
          <a:p>
            <a:r>
              <a:rPr lang="fr-FR" sz="2000" b="1" dirty="0"/>
              <a:t>Définition des systèmes de recommandation</a:t>
            </a:r>
            <a:endParaRPr lang="en-US" sz="2000" b="1" dirty="0"/>
          </a:p>
          <a:p>
            <a:endParaRPr lang="fr-FR" sz="1800" b="1" noProof="1">
              <a:solidFill>
                <a:schemeClr val="tx1"/>
              </a:solidFill>
              <a:latin typeface="Raleway" pitchFamily="2" charset="0"/>
            </a:endParaRPr>
          </a:p>
          <a:p>
            <a:endParaRPr lang="en-US" b="1"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407" y="2497684"/>
            <a:ext cx="2110608" cy="1541537"/>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092" y="1970969"/>
            <a:ext cx="2154451" cy="48355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2278" y="672418"/>
            <a:ext cx="2298081" cy="1292671"/>
          </a:xfrm>
          <a:prstGeom prst="rect">
            <a:avLst/>
          </a:prstGeom>
        </p:spPr>
      </p:pic>
      <p:pic>
        <p:nvPicPr>
          <p:cNvPr id="13" name="Imag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9302" y="3996396"/>
            <a:ext cx="1441699" cy="434312"/>
          </a:xfrm>
          <a:prstGeom prst="rect">
            <a:avLst/>
          </a:prstGeom>
        </p:spPr>
      </p:pic>
      <p:pic>
        <p:nvPicPr>
          <p:cNvPr id="14" name="Imag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2278" y="2497684"/>
            <a:ext cx="2298081" cy="1292671"/>
          </a:xfrm>
          <a:prstGeom prst="rect">
            <a:avLst/>
          </a:prstGeom>
        </p:spPr>
      </p:pic>
      <p:sp>
        <p:nvSpPr>
          <p:cNvPr id="15" name="Rectangle 14"/>
          <p:cNvSpPr/>
          <p:nvPr/>
        </p:nvSpPr>
        <p:spPr>
          <a:xfrm>
            <a:off x="247420" y="2454524"/>
            <a:ext cx="2781073" cy="1200329"/>
          </a:xfrm>
          <a:prstGeom prst="rect">
            <a:avLst/>
          </a:prstGeom>
        </p:spPr>
        <p:txBody>
          <a:bodyPr wrap="square">
            <a:spAutoFit/>
          </a:bodyPr>
          <a:lstStyle/>
          <a:p>
            <a:pPr marL="285750" indent="-285750" algn="just">
              <a:buFont typeface="Arial" panose="020B0604020202020204" pitchFamily="34" charset="0"/>
              <a:buChar char="•"/>
            </a:pPr>
            <a:r>
              <a:rPr lang="fr-FR" sz="1800" dirty="0" smtClean="0">
                <a:latin typeface="Calibri" panose="020F0502020204030204" pitchFamily="34" charset="0"/>
                <a:cs typeface="Calibri" panose="020F0502020204030204" pitchFamily="34" charset="0"/>
              </a:rPr>
              <a:t>Présenter les éléments d’information qui sont  susceptibles d’intéresser l’utilisateur </a:t>
            </a:r>
          </a:p>
        </p:txBody>
      </p:sp>
      <p:sp>
        <p:nvSpPr>
          <p:cNvPr id="16" name="Rectangle 15"/>
          <p:cNvSpPr/>
          <p:nvPr/>
        </p:nvSpPr>
        <p:spPr>
          <a:xfrm>
            <a:off x="282228" y="1965089"/>
            <a:ext cx="2746265" cy="369332"/>
          </a:xfrm>
          <a:prstGeom prst="rect">
            <a:avLst/>
          </a:prstGeom>
        </p:spPr>
        <p:txBody>
          <a:bodyPr wrap="none">
            <a:spAutoFit/>
          </a:bodyPr>
          <a:lstStyle/>
          <a:p>
            <a:pPr marL="285750" indent="-285750" algn="just">
              <a:buFont typeface="Arial" panose="020B0604020202020204" pitchFamily="34" charset="0"/>
              <a:buChar char="•"/>
            </a:pPr>
            <a:r>
              <a:rPr lang="fr-FR" sz="1800" dirty="0">
                <a:latin typeface="Calibri" panose="020F0502020204030204" pitchFamily="34" charset="0"/>
                <a:cs typeface="Calibri" panose="020F0502020204030204" pitchFamily="34" charset="0"/>
              </a:rPr>
              <a:t>Filtrage de l’information</a:t>
            </a:r>
          </a:p>
        </p:txBody>
      </p:sp>
    </p:spTree>
    <p:extLst>
      <p:ext uri="{BB962C8B-B14F-4D97-AF65-F5344CB8AC3E}">
        <p14:creationId xmlns:p14="http://schemas.microsoft.com/office/powerpoint/2010/main" val="347284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50</a:t>
            </a:fld>
            <a:endParaRPr lang="fr-FR" dirty="0"/>
          </a:p>
        </p:txBody>
      </p:sp>
      <p:sp>
        <p:nvSpPr>
          <p:cNvPr id="3" name="ZoneTexte 2"/>
          <p:cNvSpPr txBox="1"/>
          <p:nvPr/>
        </p:nvSpPr>
        <p:spPr>
          <a:xfrm>
            <a:off x="2761419" y="31610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10" name="Rectangle 9"/>
          <p:cNvSpPr/>
          <p:nvPr/>
        </p:nvSpPr>
        <p:spPr>
          <a:xfrm>
            <a:off x="337673" y="1331499"/>
            <a:ext cx="8243619" cy="707886"/>
          </a:xfrm>
          <a:prstGeom prst="rect">
            <a:avLst/>
          </a:prstGeom>
        </p:spPr>
        <p:txBody>
          <a:bodyPr wrap="square">
            <a:spAutoFit/>
          </a:bodyPr>
          <a:lstStyle/>
          <a:p>
            <a:pPr algn="just"/>
            <a:r>
              <a:rPr lang="fr-FR" sz="2000" b="1" dirty="0">
                <a:solidFill>
                  <a:schemeClr val="tx1"/>
                </a:solidFill>
                <a:latin typeface="Calibri" panose="020F0502020204030204" pitchFamily="34" charset="0"/>
                <a:cs typeface="Calibri" panose="020F0502020204030204" pitchFamily="34" charset="0"/>
              </a:rPr>
              <a:t>Maintenant on va télécharger ce tableau </a:t>
            </a:r>
            <a:r>
              <a:rPr lang="fr-FR" sz="2000" b="1" dirty="0" err="1">
                <a:solidFill>
                  <a:schemeClr val="tx1"/>
                </a:solidFill>
                <a:latin typeface="Calibri" panose="020F0502020204030204" pitchFamily="34" charset="0"/>
                <a:cs typeface="Calibri" panose="020F0502020204030204" pitchFamily="34" charset="0"/>
              </a:rPr>
              <a:t>final_rating</a:t>
            </a:r>
            <a:r>
              <a:rPr lang="fr-FR" sz="2000" b="1" dirty="0">
                <a:solidFill>
                  <a:schemeClr val="tx1"/>
                </a:solidFill>
                <a:latin typeface="Calibri" panose="020F0502020204030204" pitchFamily="34" charset="0"/>
                <a:cs typeface="Calibri" panose="020F0502020204030204" pitchFamily="34" charset="0"/>
              </a:rPr>
              <a:t> pour l'utiliser </a:t>
            </a:r>
            <a:r>
              <a:rPr lang="fr-FR" sz="2000" b="1" dirty="0" smtClean="0">
                <a:solidFill>
                  <a:schemeClr val="tx1"/>
                </a:solidFill>
                <a:latin typeface="Calibri" panose="020F0502020204030204" pitchFamily="34" charset="0"/>
                <a:cs typeface="Calibri" panose="020F0502020204030204" pitchFamily="34" charset="0"/>
              </a:rPr>
              <a:t>dans </a:t>
            </a:r>
            <a:r>
              <a:rPr lang="fr-FR" sz="2000" b="1" dirty="0" err="1" smtClean="0">
                <a:solidFill>
                  <a:schemeClr val="tx1"/>
                </a:solidFill>
                <a:latin typeface="Calibri" panose="020F0502020204030204" pitchFamily="34" charset="0"/>
                <a:cs typeface="Calibri" panose="020F0502020204030204" pitchFamily="34" charset="0"/>
              </a:rPr>
              <a:t>google</a:t>
            </a:r>
            <a:r>
              <a:rPr lang="fr-FR" sz="2000" b="1" dirty="0" smtClean="0">
                <a:solidFill>
                  <a:schemeClr val="tx1"/>
                </a:solidFill>
                <a:latin typeface="Calibri" panose="020F0502020204030204" pitchFamily="34" charset="0"/>
                <a:cs typeface="Calibri" panose="020F0502020204030204" pitchFamily="34" charset="0"/>
              </a:rPr>
              <a:t> </a:t>
            </a:r>
            <a:r>
              <a:rPr lang="fr-FR" sz="2000" b="1" dirty="0" err="1" smtClean="0">
                <a:solidFill>
                  <a:schemeClr val="tx1"/>
                </a:solidFill>
                <a:latin typeface="Calibri" panose="020F0502020204030204" pitchFamily="34" charset="0"/>
                <a:cs typeface="Calibri" panose="020F0502020204030204" pitchFamily="34" charset="0"/>
              </a:rPr>
              <a:t>Colab</a:t>
            </a:r>
            <a:r>
              <a:rPr lang="fr-FR" sz="2000" b="1" dirty="0" smtClean="0">
                <a:solidFill>
                  <a:schemeClr val="tx1"/>
                </a:solidFill>
                <a:latin typeface="Calibri" panose="020F0502020204030204" pitchFamily="34" charset="0"/>
                <a:cs typeface="Calibri" panose="020F0502020204030204" pitchFamily="34" charset="0"/>
              </a:rPr>
              <a:t> </a:t>
            </a:r>
            <a:r>
              <a:rPr lang="fr-FR" sz="2000" b="1" dirty="0">
                <a:solidFill>
                  <a:schemeClr val="tx1"/>
                </a:solidFill>
                <a:latin typeface="Calibri" panose="020F0502020204030204" pitchFamily="34" charset="0"/>
                <a:cs typeface="Calibri" panose="020F0502020204030204" pitchFamily="34" charset="0"/>
              </a:rPr>
              <a:t>est faire de training</a:t>
            </a:r>
            <a:endParaRPr lang="fr-FR" dirty="0"/>
          </a:p>
        </p:txBody>
      </p:sp>
      <p:pic>
        <p:nvPicPr>
          <p:cNvPr id="5" name="Image 4"/>
          <p:cNvPicPr>
            <a:picLocks noChangeAspect="1"/>
          </p:cNvPicPr>
          <p:nvPr/>
        </p:nvPicPr>
        <p:blipFill>
          <a:blip r:embed="rId2"/>
          <a:stretch>
            <a:fillRect/>
          </a:stretch>
        </p:blipFill>
        <p:spPr>
          <a:xfrm>
            <a:off x="2085646" y="2203860"/>
            <a:ext cx="4747671" cy="929721"/>
          </a:xfrm>
          <a:prstGeom prst="rect">
            <a:avLst/>
          </a:prstGeom>
        </p:spPr>
      </p:pic>
      <p:pic>
        <p:nvPicPr>
          <p:cNvPr id="6" name="Image 5"/>
          <p:cNvPicPr>
            <a:picLocks noChangeAspect="1"/>
          </p:cNvPicPr>
          <p:nvPr/>
        </p:nvPicPr>
        <p:blipFill>
          <a:blip r:embed="rId3"/>
          <a:stretch>
            <a:fillRect/>
          </a:stretch>
        </p:blipFill>
        <p:spPr>
          <a:xfrm>
            <a:off x="337673" y="3298056"/>
            <a:ext cx="8417965" cy="1722269"/>
          </a:xfrm>
          <a:prstGeom prst="rect">
            <a:avLst/>
          </a:prstGeom>
        </p:spPr>
      </p:pic>
    </p:spTree>
    <p:extLst>
      <p:ext uri="{BB962C8B-B14F-4D97-AF65-F5344CB8AC3E}">
        <p14:creationId xmlns:p14="http://schemas.microsoft.com/office/powerpoint/2010/main" val="3984644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51</a:t>
            </a:fld>
            <a:endParaRPr lang="fr-FR" dirty="0"/>
          </a:p>
        </p:txBody>
      </p:sp>
      <p:sp>
        <p:nvSpPr>
          <p:cNvPr id="3" name="ZoneTexte 2"/>
          <p:cNvSpPr txBox="1"/>
          <p:nvPr/>
        </p:nvSpPr>
        <p:spPr>
          <a:xfrm>
            <a:off x="2761419" y="31610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Prétraitement des données</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10" name="Rectangle 9"/>
          <p:cNvSpPr/>
          <p:nvPr/>
        </p:nvSpPr>
        <p:spPr>
          <a:xfrm>
            <a:off x="337673" y="1331499"/>
            <a:ext cx="8243619" cy="400110"/>
          </a:xfrm>
          <a:prstGeom prst="rect">
            <a:avLst/>
          </a:prstGeom>
        </p:spPr>
        <p:txBody>
          <a:bodyPr wrap="square">
            <a:spAutoFit/>
          </a:bodyPr>
          <a:lstStyle/>
          <a:p>
            <a:pPr algn="just"/>
            <a:r>
              <a:rPr lang="fr-FR" sz="2000" b="1" dirty="0" smtClean="0">
                <a:solidFill>
                  <a:schemeClr val="tx1"/>
                </a:solidFill>
                <a:latin typeface="Calibri" panose="020F0502020204030204" pitchFamily="34" charset="0"/>
                <a:cs typeface="Calibri" panose="020F0502020204030204" pitchFamily="34" charset="0"/>
              </a:rPr>
              <a:t>Convertir la variable ‘rating’ en float et le normaliser </a:t>
            </a:r>
            <a:endParaRPr lang="fr-FR" dirty="0"/>
          </a:p>
        </p:txBody>
      </p:sp>
      <p:pic>
        <p:nvPicPr>
          <p:cNvPr id="4" name="Image 3"/>
          <p:cNvPicPr>
            <a:picLocks noChangeAspect="1"/>
          </p:cNvPicPr>
          <p:nvPr/>
        </p:nvPicPr>
        <p:blipFill>
          <a:blip r:embed="rId2"/>
          <a:stretch>
            <a:fillRect/>
          </a:stretch>
        </p:blipFill>
        <p:spPr>
          <a:xfrm>
            <a:off x="1150224" y="2023971"/>
            <a:ext cx="6754061" cy="2847079"/>
          </a:xfrm>
          <a:prstGeom prst="rect">
            <a:avLst/>
          </a:prstGeom>
        </p:spPr>
      </p:pic>
    </p:spTree>
    <p:extLst>
      <p:ext uri="{BB962C8B-B14F-4D97-AF65-F5344CB8AC3E}">
        <p14:creationId xmlns:p14="http://schemas.microsoft.com/office/powerpoint/2010/main" val="2201972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52</a:t>
            </a:fld>
            <a:endParaRPr lang="fr-FR" dirty="0"/>
          </a:p>
        </p:txBody>
      </p:sp>
      <p:sp>
        <p:nvSpPr>
          <p:cNvPr id="3" name="ZoneTexte 2"/>
          <p:cNvSpPr txBox="1"/>
          <p:nvPr/>
        </p:nvSpPr>
        <p:spPr>
          <a:xfrm>
            <a:off x="1952526" y="35127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Construction et Entraînement du model</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5" name="Rectangle 4"/>
          <p:cNvSpPr/>
          <p:nvPr/>
        </p:nvSpPr>
        <p:spPr>
          <a:xfrm>
            <a:off x="669010" y="1340529"/>
            <a:ext cx="7980015" cy="738664"/>
          </a:xfrm>
          <a:prstGeom prst="rect">
            <a:avLst/>
          </a:prstGeom>
        </p:spPr>
        <p:txBody>
          <a:bodyPr wrap="square">
            <a:spAutoFit/>
          </a:bodyPr>
          <a:lstStyle/>
          <a:p>
            <a:pPr algn="just"/>
            <a:r>
              <a:rPr lang="fr-FR" dirty="0" smtClean="0"/>
              <a:t>Après le prétraitement qu’on a déjà fait dans </a:t>
            </a:r>
            <a:r>
              <a:rPr lang="fr-FR" dirty="0" err="1" smtClean="0"/>
              <a:t>Jupyter</a:t>
            </a:r>
            <a:r>
              <a:rPr lang="fr-FR" dirty="0" smtClean="0"/>
              <a:t> maintenant on va construire et entrainer notre model </a:t>
            </a:r>
            <a:r>
              <a:rPr lang="fr-FR" dirty="0"/>
              <a:t>dans </a:t>
            </a:r>
            <a:r>
              <a:rPr lang="fr-FR" dirty="0" smtClean="0"/>
              <a:t>l’environnement Google </a:t>
            </a:r>
            <a:r>
              <a:rPr lang="fr-FR" dirty="0" err="1" smtClean="0"/>
              <a:t>Colab</a:t>
            </a:r>
            <a:r>
              <a:rPr lang="fr-FR" dirty="0" smtClean="0"/>
              <a:t> parce que on va utiliser la bibliothèque surprise qui est simple a installer </a:t>
            </a:r>
            <a:r>
              <a:rPr lang="fr-FR" dirty="0"/>
              <a:t>dans l’environnement Google </a:t>
            </a:r>
            <a:r>
              <a:rPr lang="fr-FR" dirty="0" err="1"/>
              <a:t>Colab</a:t>
            </a:r>
            <a:r>
              <a:rPr lang="fr-FR" dirty="0" smtClean="0"/>
              <a:t>.</a:t>
            </a:r>
            <a:endParaRPr lang="fr-FR" dirty="0"/>
          </a:p>
        </p:txBody>
      </p:sp>
      <p:sp>
        <p:nvSpPr>
          <p:cNvPr id="6" name="Rectangle 5"/>
          <p:cNvSpPr/>
          <p:nvPr/>
        </p:nvSpPr>
        <p:spPr>
          <a:xfrm>
            <a:off x="669009" y="2426590"/>
            <a:ext cx="7980015" cy="738664"/>
          </a:xfrm>
          <a:prstGeom prst="rect">
            <a:avLst/>
          </a:prstGeom>
        </p:spPr>
        <p:txBody>
          <a:bodyPr wrap="square">
            <a:spAutoFit/>
          </a:bodyPr>
          <a:lstStyle/>
          <a:p>
            <a:pPr algn="just"/>
            <a:r>
              <a:rPr lang="fr-FR" dirty="0"/>
              <a:t>la bibliothèque Surprise, une bibliothèque Python pour la création et l'analyse de systèmes de recommandation, afin d'effectuer du filtrage collaboratif à l'aide de l'algorithme de décomposition en valeurs singulières (SVD).</a:t>
            </a:r>
          </a:p>
        </p:txBody>
      </p:sp>
    </p:spTree>
    <p:extLst>
      <p:ext uri="{BB962C8B-B14F-4D97-AF65-F5344CB8AC3E}">
        <p14:creationId xmlns:p14="http://schemas.microsoft.com/office/powerpoint/2010/main" val="455897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53</a:t>
            </a:fld>
            <a:endParaRPr lang="fr-FR" dirty="0"/>
          </a:p>
        </p:txBody>
      </p:sp>
      <p:sp>
        <p:nvSpPr>
          <p:cNvPr id="3" name="ZoneTexte 2"/>
          <p:cNvSpPr txBox="1"/>
          <p:nvPr/>
        </p:nvSpPr>
        <p:spPr>
          <a:xfrm>
            <a:off x="1952526" y="35127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Construction et Entraînement du model</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2"/>
          <a:stretch>
            <a:fillRect/>
          </a:stretch>
        </p:blipFill>
        <p:spPr>
          <a:xfrm>
            <a:off x="168368" y="2218397"/>
            <a:ext cx="8858206" cy="2103302"/>
          </a:xfrm>
          <a:prstGeom prst="rect">
            <a:avLst/>
          </a:prstGeom>
        </p:spPr>
      </p:pic>
      <p:sp>
        <p:nvSpPr>
          <p:cNvPr id="5" name="Rectangle 4"/>
          <p:cNvSpPr/>
          <p:nvPr/>
        </p:nvSpPr>
        <p:spPr>
          <a:xfrm>
            <a:off x="669010" y="1260351"/>
            <a:ext cx="7980015" cy="307777"/>
          </a:xfrm>
          <a:prstGeom prst="rect">
            <a:avLst/>
          </a:prstGeom>
        </p:spPr>
        <p:txBody>
          <a:bodyPr wrap="square">
            <a:spAutoFit/>
          </a:bodyPr>
          <a:lstStyle/>
          <a:p>
            <a:pPr algn="just"/>
            <a:r>
              <a:rPr lang="fr-FR" dirty="0" smtClean="0"/>
              <a:t>Maintenant on va faire le chargement de la table ‘</a:t>
            </a:r>
            <a:r>
              <a:rPr lang="fr-FR" dirty="0" err="1" smtClean="0"/>
              <a:t>final_rating</a:t>
            </a:r>
            <a:r>
              <a:rPr lang="fr-FR" dirty="0" smtClean="0"/>
              <a:t>’ après le stocké dans Google Drive </a:t>
            </a:r>
            <a:endParaRPr lang="fr-FR" dirty="0"/>
          </a:p>
        </p:txBody>
      </p:sp>
    </p:spTree>
    <p:extLst>
      <p:ext uri="{BB962C8B-B14F-4D97-AF65-F5344CB8AC3E}">
        <p14:creationId xmlns:p14="http://schemas.microsoft.com/office/powerpoint/2010/main" val="3922365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54</a:t>
            </a:fld>
            <a:endParaRPr lang="fr-FR" dirty="0"/>
          </a:p>
        </p:txBody>
      </p:sp>
      <p:sp>
        <p:nvSpPr>
          <p:cNvPr id="3" name="ZoneTexte 2"/>
          <p:cNvSpPr txBox="1"/>
          <p:nvPr/>
        </p:nvSpPr>
        <p:spPr>
          <a:xfrm>
            <a:off x="1952526" y="35127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Construction et Entraînement du model</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pic>
        <p:nvPicPr>
          <p:cNvPr id="6" name="Image 5"/>
          <p:cNvPicPr>
            <a:picLocks noChangeAspect="1"/>
          </p:cNvPicPr>
          <p:nvPr/>
        </p:nvPicPr>
        <p:blipFill>
          <a:blip r:embed="rId2"/>
          <a:stretch>
            <a:fillRect/>
          </a:stretch>
        </p:blipFill>
        <p:spPr>
          <a:xfrm>
            <a:off x="2083293" y="2567264"/>
            <a:ext cx="4397121" cy="1760373"/>
          </a:xfrm>
          <a:prstGeom prst="rect">
            <a:avLst/>
          </a:prstGeom>
        </p:spPr>
      </p:pic>
      <p:sp>
        <p:nvSpPr>
          <p:cNvPr id="7" name="Rectangle 1"/>
          <p:cNvSpPr>
            <a:spLocks noChangeArrowheads="1"/>
          </p:cNvSpPr>
          <p:nvPr/>
        </p:nvSpPr>
        <p:spPr bwMode="auto">
          <a:xfrm>
            <a:off x="888024" y="1182269"/>
            <a:ext cx="899918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endParaRPr lang="fr-FR" sz="2800" dirty="0">
              <a:solidFill>
                <a:schemeClr val="tx1"/>
              </a:solidFill>
              <a:latin typeface="Arial" panose="020B0604020202020204" pitchFamily="34" charset="0"/>
            </a:endParaRPr>
          </a:p>
          <a:p>
            <a:pPr lvl="0" eaLnBrk="0" fontAlgn="base" hangingPunct="0">
              <a:spcBef>
                <a:spcPct val="0"/>
              </a:spcBef>
              <a:spcAft>
                <a:spcPct val="0"/>
              </a:spcAft>
              <a:buClrTx/>
            </a:pPr>
            <a:r>
              <a:rPr lang="fr-FR" dirty="0"/>
              <a:t>Importation des bibliothèques nécessaires.</a:t>
            </a:r>
          </a:p>
          <a:p>
            <a:pPr lvl="0" eaLnBrk="0" fontAlgn="base" hangingPunct="0">
              <a:spcBef>
                <a:spcPct val="0"/>
              </a:spcBef>
              <a:spcAft>
                <a:spcPct val="0"/>
              </a:spcAft>
              <a:buClrTx/>
            </a:pPr>
            <a:r>
              <a:rPr lang="fr-FR" dirty="0"/>
              <a:t>Création d'un objet Reader pour spécifier l'échelle de notation.</a:t>
            </a:r>
          </a:p>
          <a:p>
            <a:pPr lvl="0" eaLnBrk="0" fontAlgn="base" hangingPunct="0">
              <a:spcBef>
                <a:spcPct val="0"/>
              </a:spcBef>
              <a:spcAft>
                <a:spcPct val="0"/>
              </a:spcAft>
              <a:buClrTx/>
            </a:pPr>
            <a:endParaRPr lang="fr-FR" sz="2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010967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55</a:t>
            </a:fld>
            <a:endParaRPr lang="fr-FR" dirty="0"/>
          </a:p>
        </p:txBody>
      </p:sp>
      <p:sp>
        <p:nvSpPr>
          <p:cNvPr id="3" name="ZoneTexte 2"/>
          <p:cNvSpPr txBox="1"/>
          <p:nvPr/>
        </p:nvSpPr>
        <p:spPr>
          <a:xfrm>
            <a:off x="1952526" y="35127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Construction et Entraînement du model</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7" name="Rectangle 1"/>
          <p:cNvSpPr>
            <a:spLocks noChangeArrowheads="1"/>
          </p:cNvSpPr>
          <p:nvPr/>
        </p:nvSpPr>
        <p:spPr bwMode="auto">
          <a:xfrm>
            <a:off x="589086" y="1279050"/>
            <a:ext cx="89991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r>
              <a:rPr lang="fr-FR" dirty="0"/>
              <a:t>Conversion du </a:t>
            </a:r>
            <a:r>
              <a:rPr lang="fr-FR" dirty="0" err="1"/>
              <a:t>DataFrame</a:t>
            </a:r>
            <a:r>
              <a:rPr lang="fr-FR" dirty="0"/>
              <a:t> Pandas (</a:t>
            </a:r>
            <a:r>
              <a:rPr lang="fr-FR" dirty="0" err="1"/>
              <a:t>final_rating</a:t>
            </a:r>
            <a:r>
              <a:rPr lang="fr-FR" dirty="0"/>
              <a:t>) en un objet </a:t>
            </a:r>
            <a:r>
              <a:rPr lang="fr-FR" dirty="0" err="1"/>
              <a:t>Dataset</a:t>
            </a:r>
            <a:r>
              <a:rPr lang="fr-FR" dirty="0"/>
              <a:t> utilisable par Surprise.</a:t>
            </a:r>
          </a:p>
          <a:p>
            <a:pPr eaLnBrk="0" fontAlgn="base" hangingPunct="0"/>
            <a:r>
              <a:rPr lang="fr-FR" dirty="0"/>
              <a:t>Division du jeu de données en ensembles d'entraînement et de test.</a:t>
            </a:r>
          </a:p>
        </p:txBody>
      </p:sp>
      <p:pic>
        <p:nvPicPr>
          <p:cNvPr id="4" name="Image 3"/>
          <p:cNvPicPr>
            <a:picLocks noChangeAspect="1"/>
          </p:cNvPicPr>
          <p:nvPr/>
        </p:nvPicPr>
        <p:blipFill>
          <a:blip r:embed="rId2"/>
          <a:stretch>
            <a:fillRect/>
          </a:stretch>
        </p:blipFill>
        <p:spPr>
          <a:xfrm>
            <a:off x="1220090" y="2091401"/>
            <a:ext cx="6492803" cy="967824"/>
          </a:xfrm>
          <a:prstGeom prst="rect">
            <a:avLst/>
          </a:prstGeom>
        </p:spPr>
      </p:pic>
      <p:pic>
        <p:nvPicPr>
          <p:cNvPr id="5" name="Image 4"/>
          <p:cNvPicPr>
            <a:picLocks noChangeAspect="1"/>
          </p:cNvPicPr>
          <p:nvPr/>
        </p:nvPicPr>
        <p:blipFill>
          <a:blip r:embed="rId3"/>
          <a:stretch>
            <a:fillRect/>
          </a:stretch>
        </p:blipFill>
        <p:spPr>
          <a:xfrm>
            <a:off x="3613640" y="4113669"/>
            <a:ext cx="1577477" cy="624894"/>
          </a:xfrm>
          <a:prstGeom prst="rect">
            <a:avLst/>
          </a:prstGeom>
        </p:spPr>
      </p:pic>
      <p:sp>
        <p:nvSpPr>
          <p:cNvPr id="8" name="Rectangle 7"/>
          <p:cNvSpPr/>
          <p:nvPr/>
        </p:nvSpPr>
        <p:spPr>
          <a:xfrm>
            <a:off x="589086" y="3324837"/>
            <a:ext cx="6049108" cy="523220"/>
          </a:xfrm>
          <a:prstGeom prst="rect">
            <a:avLst/>
          </a:prstGeom>
        </p:spPr>
        <p:txBody>
          <a:bodyPr wrap="square">
            <a:spAutoFit/>
          </a:bodyPr>
          <a:lstStyle/>
          <a:p>
            <a:r>
              <a:rPr lang="fr-FR" dirty="0"/>
              <a:t>Création d'un modèle de filtrage collaboratif SVD.</a:t>
            </a:r>
          </a:p>
          <a:p>
            <a:r>
              <a:rPr lang="fr-FR" dirty="0"/>
              <a:t>Entraînement du modèle sur l'ensemble d'entraînement</a:t>
            </a:r>
            <a:r>
              <a:rPr lang="fr-FR" dirty="0">
                <a:solidFill>
                  <a:srgbClr val="374151"/>
                </a:solidFill>
                <a:latin typeface="Söhne"/>
              </a:rPr>
              <a:t>.</a:t>
            </a:r>
          </a:p>
        </p:txBody>
      </p:sp>
    </p:spTree>
    <p:extLst>
      <p:ext uri="{BB962C8B-B14F-4D97-AF65-F5344CB8AC3E}">
        <p14:creationId xmlns:p14="http://schemas.microsoft.com/office/powerpoint/2010/main" val="1912805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56</a:t>
            </a:fld>
            <a:endParaRPr lang="fr-FR" dirty="0"/>
          </a:p>
        </p:txBody>
      </p:sp>
      <p:sp>
        <p:nvSpPr>
          <p:cNvPr id="3" name="ZoneTexte 2"/>
          <p:cNvSpPr txBox="1"/>
          <p:nvPr/>
        </p:nvSpPr>
        <p:spPr>
          <a:xfrm>
            <a:off x="1952526" y="35127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Construction et Entraînement du model</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pic>
        <p:nvPicPr>
          <p:cNvPr id="6" name="Image 5"/>
          <p:cNvPicPr>
            <a:picLocks noChangeAspect="1"/>
          </p:cNvPicPr>
          <p:nvPr/>
        </p:nvPicPr>
        <p:blipFill>
          <a:blip r:embed="rId2"/>
          <a:stretch>
            <a:fillRect/>
          </a:stretch>
        </p:blipFill>
        <p:spPr>
          <a:xfrm>
            <a:off x="1743180" y="2194022"/>
            <a:ext cx="5651152" cy="2650540"/>
          </a:xfrm>
          <a:prstGeom prst="rect">
            <a:avLst/>
          </a:prstGeom>
        </p:spPr>
      </p:pic>
      <p:sp>
        <p:nvSpPr>
          <p:cNvPr id="9" name="Rectangle 8"/>
          <p:cNvSpPr/>
          <p:nvPr/>
        </p:nvSpPr>
        <p:spPr>
          <a:xfrm>
            <a:off x="668216" y="1321028"/>
            <a:ext cx="6989884" cy="523220"/>
          </a:xfrm>
          <a:prstGeom prst="rect">
            <a:avLst/>
          </a:prstGeom>
        </p:spPr>
        <p:txBody>
          <a:bodyPr wrap="square">
            <a:spAutoFit/>
          </a:bodyPr>
          <a:lstStyle/>
          <a:p>
            <a:r>
              <a:rPr lang="fr-FR" dirty="0"/>
              <a:t>Recherche d'articles similaires à un article spécifique en utilisant les facteurs latents du modèle</a:t>
            </a:r>
            <a:r>
              <a:rPr lang="fr-FR" dirty="0">
                <a:solidFill>
                  <a:srgbClr val="374151"/>
                </a:solidFill>
                <a:latin typeface="Söhne"/>
              </a:rPr>
              <a:t>.</a:t>
            </a:r>
            <a:endParaRPr lang="fr-FR" dirty="0"/>
          </a:p>
        </p:txBody>
      </p:sp>
    </p:spTree>
    <p:extLst>
      <p:ext uri="{BB962C8B-B14F-4D97-AF65-F5344CB8AC3E}">
        <p14:creationId xmlns:p14="http://schemas.microsoft.com/office/powerpoint/2010/main" val="1866375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57</a:t>
            </a:fld>
            <a:endParaRPr lang="fr-FR" dirty="0"/>
          </a:p>
        </p:txBody>
      </p:sp>
      <p:sp>
        <p:nvSpPr>
          <p:cNvPr id="3" name="ZoneTexte 2"/>
          <p:cNvSpPr txBox="1"/>
          <p:nvPr/>
        </p:nvSpPr>
        <p:spPr>
          <a:xfrm>
            <a:off x="3104319" y="289726"/>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Evaluation du model</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6" name="Rectangle 5"/>
          <p:cNvSpPr/>
          <p:nvPr/>
        </p:nvSpPr>
        <p:spPr>
          <a:xfrm>
            <a:off x="405406" y="1261022"/>
            <a:ext cx="8243619" cy="400110"/>
          </a:xfrm>
          <a:prstGeom prst="rect">
            <a:avLst/>
          </a:prstGeom>
        </p:spPr>
        <p:txBody>
          <a:bodyPr wrap="square">
            <a:spAutoFit/>
          </a:bodyPr>
          <a:lstStyle/>
          <a:p>
            <a:pPr algn="just"/>
            <a:r>
              <a:rPr lang="fr-FR" sz="2000" b="1" dirty="0" smtClean="0">
                <a:solidFill>
                  <a:schemeClr val="tx1"/>
                </a:solidFill>
                <a:latin typeface="Calibri" panose="020F0502020204030204" pitchFamily="34" charset="0"/>
                <a:cs typeface="Calibri" panose="020F0502020204030204" pitchFamily="34" charset="0"/>
              </a:rPr>
              <a:t>Validation croisée (Cross validation)</a:t>
            </a:r>
            <a:endParaRPr lang="fr-FR" dirty="0"/>
          </a:p>
        </p:txBody>
      </p:sp>
      <p:sp>
        <p:nvSpPr>
          <p:cNvPr id="7" name="Rectangle 6"/>
          <p:cNvSpPr/>
          <p:nvPr/>
        </p:nvSpPr>
        <p:spPr>
          <a:xfrm>
            <a:off x="589085" y="1924629"/>
            <a:ext cx="7658100" cy="954107"/>
          </a:xfrm>
          <a:prstGeom prst="rect">
            <a:avLst/>
          </a:prstGeom>
        </p:spPr>
        <p:txBody>
          <a:bodyPr wrap="square">
            <a:spAutoFit/>
          </a:bodyPr>
          <a:lstStyle/>
          <a:p>
            <a:pPr algn="just"/>
            <a:r>
              <a:rPr lang="fr-FR" dirty="0"/>
              <a:t>La validation croisée (cross-validation en anglais) est une technique utilisée pour évaluer la performance d'un modèle de machine </a:t>
            </a:r>
            <a:r>
              <a:rPr lang="fr-FR" dirty="0" err="1"/>
              <a:t>learning</a:t>
            </a:r>
            <a:r>
              <a:rPr lang="fr-FR" dirty="0"/>
              <a:t> en le testant sur plusieurs partitions du jeu de données. L'objectif est d'obtenir une évaluation plus robuste du modèle en minimisant l'impact de la répartition particulière des données en ensembles d'entraînement et de test.</a:t>
            </a:r>
          </a:p>
        </p:txBody>
      </p:sp>
      <p:sp>
        <p:nvSpPr>
          <p:cNvPr id="8" name="Rectangle 1"/>
          <p:cNvSpPr>
            <a:spLocks noChangeArrowheads="1"/>
          </p:cNvSpPr>
          <p:nvPr/>
        </p:nvSpPr>
        <p:spPr bwMode="auto">
          <a:xfrm>
            <a:off x="1591408" y="3965303"/>
            <a:ext cx="13804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589085" y="2995052"/>
            <a:ext cx="644345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fr-FR" dirty="0" smtClean="0">
                <a:solidFill>
                  <a:srgbClr val="000000"/>
                </a:solidFill>
                <a:latin typeface="Arial"/>
              </a:rPr>
              <a:t>On commence </a:t>
            </a:r>
            <a:r>
              <a:rPr lang="fr-FR" dirty="0">
                <a:solidFill>
                  <a:srgbClr val="000000"/>
                </a:solidFill>
                <a:latin typeface="Arial"/>
              </a:rPr>
              <a:t>par diviser le jeu de données en </a:t>
            </a:r>
            <a:r>
              <a:rPr lang="fr-FR" dirty="0" smtClean="0">
                <a:solidFill>
                  <a:srgbClr val="000000"/>
                </a:solidFill>
                <a:latin typeface="Arial"/>
              </a:rPr>
              <a:t>5 parties</a:t>
            </a:r>
            <a:endParaRPr lang="fr-FR" dirty="0">
              <a:solidFill>
                <a:srgbClr val="000000"/>
              </a:solidFill>
              <a:latin typeface="Arial"/>
            </a:endParaRPr>
          </a:p>
        </p:txBody>
      </p:sp>
      <p:sp>
        <p:nvSpPr>
          <p:cNvPr id="13" name="Rectangle 6"/>
          <p:cNvSpPr>
            <a:spLocks noChangeArrowheads="1"/>
          </p:cNvSpPr>
          <p:nvPr/>
        </p:nvSpPr>
        <p:spPr bwMode="auto">
          <a:xfrm>
            <a:off x="610654" y="3541210"/>
            <a:ext cx="78331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indent="0" defTabSz="914400" latinLnBrk="0">
              <a:buClrTx/>
              <a:buSzTx/>
              <a:buFont typeface="Arial"/>
              <a:buNone/>
              <a:tabLst/>
            </a:pPr>
            <a:r>
              <a:rPr lang="fr-FR" dirty="0">
                <a:solidFill>
                  <a:srgbClr val="000000"/>
                </a:solidFill>
                <a:latin typeface="Arial"/>
              </a:rPr>
              <a:t>À chaque itération, le modèle est entraîné sur l'ensemble d'entraînement et évalué sur l'ensemble de test. Les métriques spécifiées (RMSE et </a:t>
            </a:r>
            <a:r>
              <a:rPr lang="fr-FR" dirty="0" smtClean="0">
                <a:solidFill>
                  <a:srgbClr val="000000"/>
                </a:solidFill>
                <a:latin typeface="Arial"/>
              </a:rPr>
              <a:t>MAE) </a:t>
            </a:r>
            <a:r>
              <a:rPr lang="fr-FR" dirty="0">
                <a:solidFill>
                  <a:srgbClr val="000000"/>
                </a:solidFill>
                <a:latin typeface="Arial"/>
              </a:rPr>
              <a:t>sont calculées </a:t>
            </a:r>
          </a:p>
        </p:txBody>
      </p:sp>
    </p:spTree>
    <p:extLst>
      <p:ext uri="{BB962C8B-B14F-4D97-AF65-F5344CB8AC3E}">
        <p14:creationId xmlns:p14="http://schemas.microsoft.com/office/powerpoint/2010/main" val="1481249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58</a:t>
            </a:fld>
            <a:endParaRPr lang="fr-FR" dirty="0"/>
          </a:p>
        </p:txBody>
      </p:sp>
      <p:sp>
        <p:nvSpPr>
          <p:cNvPr id="3" name="ZoneTexte 2"/>
          <p:cNvSpPr txBox="1"/>
          <p:nvPr/>
        </p:nvSpPr>
        <p:spPr>
          <a:xfrm>
            <a:off x="3104319" y="289726"/>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Evaluation du model</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pic>
        <p:nvPicPr>
          <p:cNvPr id="5" name="Image 4"/>
          <p:cNvPicPr>
            <a:picLocks noChangeAspect="1"/>
          </p:cNvPicPr>
          <p:nvPr/>
        </p:nvPicPr>
        <p:blipFill>
          <a:blip r:embed="rId3"/>
          <a:stretch>
            <a:fillRect/>
          </a:stretch>
        </p:blipFill>
        <p:spPr>
          <a:xfrm>
            <a:off x="156815" y="1120723"/>
            <a:ext cx="7089137" cy="2889302"/>
          </a:xfrm>
          <a:prstGeom prst="rect">
            <a:avLst/>
          </a:prstGeom>
        </p:spPr>
      </p:pic>
      <p:pic>
        <p:nvPicPr>
          <p:cNvPr id="6" name="Image 5"/>
          <p:cNvPicPr>
            <a:picLocks noChangeAspect="1"/>
          </p:cNvPicPr>
          <p:nvPr/>
        </p:nvPicPr>
        <p:blipFill>
          <a:blip r:embed="rId4"/>
          <a:stretch>
            <a:fillRect/>
          </a:stretch>
        </p:blipFill>
        <p:spPr>
          <a:xfrm>
            <a:off x="5820222" y="1951720"/>
            <a:ext cx="3323778" cy="2385547"/>
          </a:xfrm>
          <a:prstGeom prst="rect">
            <a:avLst/>
          </a:prstGeom>
        </p:spPr>
      </p:pic>
    </p:spTree>
    <p:extLst>
      <p:ext uri="{BB962C8B-B14F-4D97-AF65-F5344CB8AC3E}">
        <p14:creationId xmlns:p14="http://schemas.microsoft.com/office/powerpoint/2010/main" val="3572411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59</a:t>
            </a:fld>
            <a:endParaRPr lang="fr-FR" dirty="0"/>
          </a:p>
        </p:txBody>
      </p:sp>
      <p:sp>
        <p:nvSpPr>
          <p:cNvPr id="3" name="ZoneTexte 2"/>
          <p:cNvSpPr txBox="1"/>
          <p:nvPr/>
        </p:nvSpPr>
        <p:spPr>
          <a:xfrm>
            <a:off x="3104319" y="289726"/>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Evaluation du model</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6" name="Rectangle 5"/>
          <p:cNvSpPr/>
          <p:nvPr/>
        </p:nvSpPr>
        <p:spPr>
          <a:xfrm>
            <a:off x="601549" y="1364870"/>
            <a:ext cx="7772400" cy="1169551"/>
          </a:xfrm>
          <a:prstGeom prst="rect">
            <a:avLst/>
          </a:prstGeom>
        </p:spPr>
        <p:txBody>
          <a:bodyPr wrap="square">
            <a:spAutoFit/>
          </a:bodyPr>
          <a:lstStyle/>
          <a:p>
            <a:pPr algn="just"/>
            <a:r>
              <a:rPr lang="fr-FR" dirty="0"/>
              <a:t>La validation croisée permet d'estimer de manière plus fiable la performance d'un modèle en utilisant différentes partitions des données pour l'entraînement et la validation. Cela aide à réduire le risque de </a:t>
            </a:r>
            <a:r>
              <a:rPr lang="fr-FR" dirty="0" smtClean="0"/>
              <a:t>sur ajustement </a:t>
            </a:r>
            <a:r>
              <a:rPr lang="fr-FR" dirty="0"/>
              <a:t>du modèle à une répartition particulière des données, fournissant ainsi une évaluation plus robuste de sa capacité à généraliser à de nouvelles données.</a:t>
            </a:r>
          </a:p>
        </p:txBody>
      </p:sp>
      <p:pic>
        <p:nvPicPr>
          <p:cNvPr id="7" name="Image 6"/>
          <p:cNvPicPr>
            <a:picLocks noChangeAspect="1"/>
          </p:cNvPicPr>
          <p:nvPr/>
        </p:nvPicPr>
        <p:blipFill>
          <a:blip r:embed="rId2"/>
          <a:stretch>
            <a:fillRect/>
          </a:stretch>
        </p:blipFill>
        <p:spPr>
          <a:xfrm>
            <a:off x="601549" y="2897784"/>
            <a:ext cx="2601195" cy="2106028"/>
          </a:xfrm>
          <a:prstGeom prst="rect">
            <a:avLst/>
          </a:prstGeom>
        </p:spPr>
      </p:pic>
      <p:sp>
        <p:nvSpPr>
          <p:cNvPr id="4" name="Rectangle 3"/>
          <p:cNvSpPr/>
          <p:nvPr/>
        </p:nvSpPr>
        <p:spPr>
          <a:xfrm>
            <a:off x="3669933" y="2778568"/>
            <a:ext cx="4572000" cy="954107"/>
          </a:xfrm>
          <a:prstGeom prst="rect">
            <a:avLst/>
          </a:prstGeom>
        </p:spPr>
        <p:txBody>
          <a:bodyPr>
            <a:spAutoFit/>
          </a:bodyPr>
          <a:lstStyle/>
          <a:p>
            <a:pPr algn="just"/>
            <a:r>
              <a:rPr lang="fr-FR" dirty="0">
                <a:solidFill>
                  <a:srgbClr val="374151"/>
                </a:solidFill>
                <a:latin typeface="Söhne"/>
              </a:rPr>
              <a:t>Dans </a:t>
            </a:r>
            <a:r>
              <a:rPr lang="fr-FR" dirty="0" smtClean="0">
                <a:solidFill>
                  <a:srgbClr val="374151"/>
                </a:solidFill>
                <a:latin typeface="Söhne"/>
              </a:rPr>
              <a:t>notre </a:t>
            </a:r>
            <a:r>
              <a:rPr lang="fr-FR" dirty="0">
                <a:solidFill>
                  <a:srgbClr val="374151"/>
                </a:solidFill>
                <a:latin typeface="Söhne"/>
              </a:rPr>
              <a:t>cas, un RMSE de 0.327 est une mesure de la précision du modèle. C'est une valeur relativement petite, ce qui suggère que les prédictions du modèle sont généralement proches des valeurs réelles.</a:t>
            </a:r>
            <a:endParaRPr lang="fr-FR" dirty="0"/>
          </a:p>
        </p:txBody>
      </p:sp>
      <p:sp>
        <p:nvSpPr>
          <p:cNvPr id="8" name="Rectangle 7"/>
          <p:cNvSpPr/>
          <p:nvPr/>
        </p:nvSpPr>
        <p:spPr>
          <a:xfrm>
            <a:off x="3669933" y="3950798"/>
            <a:ext cx="4572000" cy="738664"/>
          </a:xfrm>
          <a:prstGeom prst="rect">
            <a:avLst/>
          </a:prstGeom>
        </p:spPr>
        <p:txBody>
          <a:bodyPr>
            <a:spAutoFit/>
          </a:bodyPr>
          <a:lstStyle/>
          <a:p>
            <a:pPr algn="just"/>
            <a:r>
              <a:rPr lang="fr-FR" dirty="0">
                <a:solidFill>
                  <a:srgbClr val="374151"/>
                </a:solidFill>
                <a:latin typeface="Söhne"/>
              </a:rPr>
              <a:t>Un MAE de 0.244 indique que, en moyenne, les prédictions du modèle diffèrent de 0.244 de l'observation réelle.</a:t>
            </a:r>
            <a:endParaRPr lang="fr-FR" dirty="0"/>
          </a:p>
        </p:txBody>
      </p:sp>
    </p:spTree>
    <p:extLst>
      <p:ext uri="{BB962C8B-B14F-4D97-AF65-F5344CB8AC3E}">
        <p14:creationId xmlns:p14="http://schemas.microsoft.com/office/powerpoint/2010/main" val="2186540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dirty="0"/>
          </a:p>
        </p:txBody>
      </p:sp>
      <p:sp>
        <p:nvSpPr>
          <p:cNvPr id="3" name="Rectangle 2"/>
          <p:cNvSpPr/>
          <p:nvPr/>
        </p:nvSpPr>
        <p:spPr>
          <a:xfrm>
            <a:off x="2084833" y="260684"/>
            <a:ext cx="4990469" cy="461665"/>
          </a:xfrm>
          <a:prstGeom prst="rect">
            <a:avLst/>
          </a:prstGeom>
        </p:spPr>
        <p:txBody>
          <a:bodyPr wrap="none">
            <a:spAutoFit/>
          </a:bodyPr>
          <a:lstStyle/>
          <a:p>
            <a:r>
              <a:rPr lang="fr-FR" sz="2400" b="1" dirty="0" smtClean="0">
                <a:solidFill>
                  <a:schemeClr val="tx1"/>
                </a:solidFill>
                <a:latin typeface="Calibri" panose="020F0502020204030204" pitchFamily="34" charset="0"/>
                <a:cs typeface="Calibri" panose="020F0502020204030204" pitchFamily="34" charset="0"/>
              </a:rPr>
              <a:t>Items , utilisateurs et matrice d’usage</a:t>
            </a:r>
            <a:endParaRPr lang="en-US" sz="2400" b="1" dirty="0">
              <a:solidFill>
                <a:schemeClr val="tx1"/>
              </a:solidFill>
              <a:latin typeface="Calibri" panose="020F0502020204030204" pitchFamily="34" charset="0"/>
              <a:cs typeface="Calibri" panose="020F0502020204030204" pitchFamily="34" charset="0"/>
            </a:endParaRPr>
          </a:p>
        </p:txBody>
      </p:sp>
      <p:sp>
        <p:nvSpPr>
          <p:cNvPr id="4" name="ZoneTexte 3"/>
          <p:cNvSpPr txBox="1"/>
          <p:nvPr/>
        </p:nvSpPr>
        <p:spPr>
          <a:xfrm>
            <a:off x="275062" y="1361697"/>
            <a:ext cx="5536435" cy="400110"/>
          </a:xfrm>
          <a:prstGeom prst="rect">
            <a:avLst/>
          </a:prstGeom>
          <a:noFill/>
        </p:spPr>
        <p:txBody>
          <a:bodyPr wrap="square" rtlCol="0">
            <a:spAutoFit/>
          </a:bodyPr>
          <a:lstStyle/>
          <a:p>
            <a:r>
              <a:rPr lang="fr-FR" sz="2000" b="1" dirty="0" smtClean="0">
                <a:latin typeface="Calibri" panose="020F0502020204030204" pitchFamily="34" charset="0"/>
                <a:cs typeface="Calibri" panose="020F0502020204030204" pitchFamily="34" charset="0"/>
              </a:rPr>
              <a:t>Utilisateurs : </a:t>
            </a:r>
            <a:r>
              <a:rPr lang="fr-FR" sz="1800" dirty="0" smtClean="0">
                <a:latin typeface="Calibri" panose="020F0502020204030204" pitchFamily="34" charset="0"/>
                <a:cs typeface="Calibri" panose="020F0502020204030204" pitchFamily="34" charset="0"/>
              </a:rPr>
              <a:t>individus cibles de la recommandation</a:t>
            </a:r>
            <a:endParaRPr lang="fr-FR" sz="1800" dirty="0">
              <a:latin typeface="Calibri" panose="020F0502020204030204" pitchFamily="34" charset="0"/>
              <a:cs typeface="Calibri" panose="020F0502020204030204" pitchFamily="34" charset="0"/>
            </a:endParaRPr>
          </a:p>
        </p:txBody>
      </p:sp>
      <p:sp>
        <p:nvSpPr>
          <p:cNvPr id="5" name="ZoneTexte 4"/>
          <p:cNvSpPr txBox="1"/>
          <p:nvPr/>
        </p:nvSpPr>
        <p:spPr>
          <a:xfrm>
            <a:off x="275062" y="1840426"/>
            <a:ext cx="7909933" cy="400110"/>
          </a:xfrm>
          <a:prstGeom prst="rect">
            <a:avLst/>
          </a:prstGeom>
          <a:noFill/>
        </p:spPr>
        <p:txBody>
          <a:bodyPr wrap="square" rtlCol="0">
            <a:spAutoFit/>
          </a:bodyPr>
          <a:lstStyle/>
          <a:p>
            <a:r>
              <a:rPr lang="fr-FR" sz="2000" b="1" dirty="0" smtClean="0">
                <a:latin typeface="Calibri" panose="020F0502020204030204" pitchFamily="34" charset="0"/>
                <a:cs typeface="Calibri" panose="020F0502020204030204" pitchFamily="34" charset="0"/>
              </a:rPr>
              <a:t>Items : </a:t>
            </a:r>
            <a:r>
              <a:rPr lang="fr-FR" sz="1800" dirty="0" smtClean="0">
                <a:latin typeface="Calibri" panose="020F0502020204030204" pitchFamily="34" charset="0"/>
                <a:cs typeface="Calibri" panose="020F0502020204030204" pitchFamily="34" charset="0"/>
              </a:rPr>
              <a:t>ensemble des éléments possiblement recommandables aux utilisateurs</a:t>
            </a:r>
            <a:endParaRPr lang="fr-FR" sz="1800" dirty="0">
              <a:latin typeface="Calibri" panose="020F0502020204030204" pitchFamily="34" charset="0"/>
              <a:cs typeface="Calibri" panose="020F0502020204030204" pitchFamily="34" charset="0"/>
            </a:endParaRPr>
          </a:p>
        </p:txBody>
      </p:sp>
      <p:sp>
        <p:nvSpPr>
          <p:cNvPr id="6" name="ZoneTexte 5"/>
          <p:cNvSpPr txBox="1"/>
          <p:nvPr/>
        </p:nvSpPr>
        <p:spPr>
          <a:xfrm>
            <a:off x="275062" y="2479774"/>
            <a:ext cx="6930412" cy="400110"/>
          </a:xfrm>
          <a:prstGeom prst="rect">
            <a:avLst/>
          </a:prstGeom>
          <a:noFill/>
        </p:spPr>
        <p:txBody>
          <a:bodyPr wrap="square" rtlCol="0">
            <a:spAutoFit/>
          </a:bodyPr>
          <a:lstStyle/>
          <a:p>
            <a:r>
              <a:rPr lang="fr-FR" sz="2000" b="1" dirty="0" smtClean="0">
                <a:latin typeface="Calibri" panose="020F0502020204030204" pitchFamily="34" charset="0"/>
                <a:cs typeface="Calibri" panose="020F0502020204030204" pitchFamily="34" charset="0"/>
              </a:rPr>
              <a:t>Matrice d’usage : </a:t>
            </a:r>
            <a:r>
              <a:rPr lang="fr-FR" sz="1800" dirty="0" smtClean="0">
                <a:latin typeface="Calibri" panose="020F0502020204030204" pitchFamily="34" charset="0"/>
                <a:cs typeface="Calibri" panose="020F0502020204030204" pitchFamily="34" charset="0"/>
              </a:rPr>
              <a:t>relie utilisateurs et items par une matrice</a:t>
            </a:r>
            <a:r>
              <a:rPr lang="fr-FR" sz="1800" dirty="0">
                <a:latin typeface="Calibri" panose="020F0502020204030204" pitchFamily="34" charset="0"/>
                <a:cs typeface="Calibri" panose="020F0502020204030204" pitchFamily="34" charset="0"/>
              </a:rPr>
              <a:t> de score</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046" y="2956510"/>
            <a:ext cx="5113020" cy="2148840"/>
          </a:xfrm>
          <a:prstGeom prst="rect">
            <a:avLst/>
          </a:prstGeom>
        </p:spPr>
      </p:pic>
      <p:sp>
        <p:nvSpPr>
          <p:cNvPr id="8" name="Rectangle 7"/>
          <p:cNvSpPr/>
          <p:nvPr/>
        </p:nvSpPr>
        <p:spPr>
          <a:xfrm>
            <a:off x="3168905" y="4857009"/>
            <a:ext cx="1572866" cy="307777"/>
          </a:xfrm>
          <a:prstGeom prst="rect">
            <a:avLst/>
          </a:prstGeom>
        </p:spPr>
        <p:txBody>
          <a:bodyPr wrap="none">
            <a:spAutoFit/>
          </a:bodyPr>
          <a:lstStyle/>
          <a:p>
            <a:r>
              <a:rPr lang="fr-FR" b="1" dirty="0" smtClean="0">
                <a:latin typeface="Calibri" panose="020F0502020204030204" pitchFamily="34" charset="0"/>
                <a:cs typeface="Calibri" panose="020F0502020204030204" pitchFamily="34" charset="0"/>
              </a:rPr>
              <a:t>Valeur manquante</a:t>
            </a:r>
            <a:endParaRPr lang="fr-FR" b="1" dirty="0"/>
          </a:p>
        </p:txBody>
      </p:sp>
    </p:spTree>
    <p:extLst>
      <p:ext uri="{BB962C8B-B14F-4D97-AF65-F5344CB8AC3E}">
        <p14:creationId xmlns:p14="http://schemas.microsoft.com/office/powerpoint/2010/main" val="103888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60</a:t>
            </a:fld>
            <a:endParaRPr lang="fr-FR" dirty="0"/>
          </a:p>
        </p:txBody>
      </p:sp>
      <p:sp>
        <p:nvSpPr>
          <p:cNvPr id="3" name="ZoneTexte 2"/>
          <p:cNvSpPr txBox="1"/>
          <p:nvPr/>
        </p:nvSpPr>
        <p:spPr>
          <a:xfrm>
            <a:off x="2101996" y="415582"/>
            <a:ext cx="8100568" cy="830997"/>
          </a:xfrm>
          <a:prstGeom prst="rect">
            <a:avLst/>
          </a:prstGeom>
          <a:noFill/>
        </p:spPr>
        <p:txBody>
          <a:bodyPr wrap="square" rtlCol="0">
            <a:spAutoFit/>
          </a:bodyPr>
          <a:lstStyle/>
          <a:p>
            <a:r>
              <a:rPr lang="fr-FR" sz="2400" b="1" dirty="0" smtClean="0">
                <a:solidFill>
                  <a:schemeClr val="tx1"/>
                </a:solidFill>
                <a:latin typeface="Calibri" panose="020F0502020204030204" pitchFamily="34" charset="0"/>
                <a:cs typeface="Calibri" panose="020F0502020204030204" pitchFamily="34" charset="0"/>
              </a:rPr>
              <a:t>Implémentation de l’application web</a:t>
            </a:r>
            <a:endParaRPr lang="en-US" sz="2400" b="1" dirty="0">
              <a:solidFill>
                <a:schemeClr val="tx1"/>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4" name="Rectangle 3"/>
          <p:cNvSpPr/>
          <p:nvPr/>
        </p:nvSpPr>
        <p:spPr>
          <a:xfrm>
            <a:off x="683194" y="2335599"/>
            <a:ext cx="7965831" cy="954107"/>
          </a:xfrm>
          <a:prstGeom prst="rect">
            <a:avLst/>
          </a:prstGeom>
        </p:spPr>
        <p:txBody>
          <a:bodyPr wrap="square">
            <a:spAutoFit/>
          </a:bodyPr>
          <a:lstStyle/>
          <a:p>
            <a:pPr algn="just"/>
            <a:r>
              <a:rPr lang="fr-FR" b="1" dirty="0" err="1">
                <a:solidFill>
                  <a:srgbClr val="374151"/>
                </a:solidFill>
                <a:latin typeface="Söhne"/>
              </a:rPr>
              <a:t>Streamlit</a:t>
            </a:r>
            <a:r>
              <a:rPr lang="fr-FR" dirty="0">
                <a:solidFill>
                  <a:srgbClr val="374151"/>
                </a:solidFill>
                <a:latin typeface="Söhne"/>
              </a:rPr>
              <a:t> est une bibliothèque Python open-source qui facilite la création d'applications web interactives pour l'analyse de données et la visualisation sans nécessiter une connaissance approfondie en développement web. Elle est particulièrement populaire parmi les scientifiques des données et les analystes qui souhaitent partager rapidement leurs résultats.</a:t>
            </a:r>
            <a:endParaRPr lang="fr-FR" dirty="0"/>
          </a:p>
        </p:txBody>
      </p:sp>
    </p:spTree>
    <p:extLst>
      <p:ext uri="{BB962C8B-B14F-4D97-AF65-F5344CB8AC3E}">
        <p14:creationId xmlns:p14="http://schemas.microsoft.com/office/powerpoint/2010/main" val="3068836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dirty="0"/>
          </a:p>
        </p:txBody>
      </p:sp>
      <p:cxnSp>
        <p:nvCxnSpPr>
          <p:cNvPr id="13" name="Connector: Elbow 12">
            <a:extLst>
              <a:ext uri="{FF2B5EF4-FFF2-40B4-BE49-F238E27FC236}">
                <a16:creationId xmlns:a16="http://schemas.microsoft.com/office/drawing/2014/main" xmlns="" id="{8433288F-537F-4C9F-85FA-B055D787868A}"/>
              </a:ext>
            </a:extLst>
          </p:cNvPr>
          <p:cNvCxnSpPr/>
          <p:nvPr/>
        </p:nvCxnSpPr>
        <p:spPr>
          <a:xfrm>
            <a:off x="4235719" y="506750"/>
            <a:ext cx="2648680" cy="914400"/>
          </a:xfrm>
          <a:prstGeom prst="bentConnector3">
            <a:avLst>
              <a:gd name="adj1" fmla="val 99866"/>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xmlns="" id="{5864EED6-653C-489C-93B6-ACF1C54440DE}"/>
              </a:ext>
            </a:extLst>
          </p:cNvPr>
          <p:cNvCxnSpPr>
            <a:cxnSpLocks/>
          </p:cNvCxnSpPr>
          <p:nvPr/>
        </p:nvCxnSpPr>
        <p:spPr>
          <a:xfrm rot="5400000">
            <a:off x="5362557" y="2510980"/>
            <a:ext cx="503687" cy="2802512"/>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 name="Image 2"/>
          <p:cNvPicPr>
            <a:picLocks noChangeAspect="1"/>
          </p:cNvPicPr>
          <p:nvPr/>
        </p:nvPicPr>
        <p:blipFill>
          <a:blip r:embed="rId3"/>
          <a:stretch>
            <a:fillRect/>
          </a:stretch>
        </p:blipFill>
        <p:spPr>
          <a:xfrm>
            <a:off x="369277" y="4823"/>
            <a:ext cx="3270738" cy="1988286"/>
          </a:xfrm>
          <a:prstGeom prst="rect">
            <a:avLst/>
          </a:prstGeom>
        </p:spPr>
      </p:pic>
      <p:pic>
        <p:nvPicPr>
          <p:cNvPr id="4" name="Image 3"/>
          <p:cNvPicPr>
            <a:picLocks noChangeAspect="1"/>
          </p:cNvPicPr>
          <p:nvPr/>
        </p:nvPicPr>
        <p:blipFill>
          <a:blip r:embed="rId4"/>
          <a:stretch>
            <a:fillRect/>
          </a:stretch>
        </p:blipFill>
        <p:spPr>
          <a:xfrm>
            <a:off x="4440115" y="1790938"/>
            <a:ext cx="4590902" cy="1217299"/>
          </a:xfrm>
          <a:prstGeom prst="rect">
            <a:avLst/>
          </a:prstGeom>
        </p:spPr>
      </p:pic>
      <p:sp>
        <p:nvSpPr>
          <p:cNvPr id="6" name="Rectangle 5"/>
          <p:cNvSpPr/>
          <p:nvPr/>
        </p:nvSpPr>
        <p:spPr>
          <a:xfrm>
            <a:off x="4440115" y="2338754"/>
            <a:ext cx="4422531" cy="24618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5"/>
          <a:stretch>
            <a:fillRect/>
          </a:stretch>
        </p:blipFill>
        <p:spPr>
          <a:xfrm>
            <a:off x="305045" y="2893384"/>
            <a:ext cx="3598739" cy="2325866"/>
          </a:xfrm>
          <a:prstGeom prst="rect">
            <a:avLst/>
          </a:prstGeom>
        </p:spPr>
      </p:pic>
      <p:sp>
        <p:nvSpPr>
          <p:cNvPr id="10" name="Rectangle 9"/>
          <p:cNvSpPr/>
          <p:nvPr/>
        </p:nvSpPr>
        <p:spPr>
          <a:xfrm>
            <a:off x="305045" y="3341077"/>
            <a:ext cx="3563570" cy="180242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5307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42486" y="1230300"/>
            <a:ext cx="7941469" cy="160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dirty="0">
                <a:latin typeface="Raleway" pitchFamily="2" charset="0"/>
              </a:rPr>
              <a:t>Conclusion</a:t>
            </a:r>
            <a:endParaRPr b="1" dirty="0">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smtClean="0">
                <a:solidFill>
                  <a:schemeClr val="lt1"/>
                </a:solidFill>
                <a:latin typeface="Barlow"/>
                <a:ea typeface="Barlow"/>
                <a:cs typeface="Barlow"/>
                <a:sym typeface="Barlow"/>
              </a:rPr>
              <a:t>7</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58139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138619E1-8E7D-E7C8-D246-FDE1592BD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Raleway" pitchFamily="2" charset="0"/>
              </a:rPr>
              <a:t>63</a:t>
            </a:fld>
            <a:endParaRPr lang="en-US" dirty="0">
              <a:latin typeface="Raleway" pitchFamily="2" charset="0"/>
            </a:endParaRPr>
          </a:p>
        </p:txBody>
      </p:sp>
      <p:sp>
        <p:nvSpPr>
          <p:cNvPr id="3" name="Google Shape;518;p16">
            <a:extLst>
              <a:ext uri="{FF2B5EF4-FFF2-40B4-BE49-F238E27FC236}">
                <a16:creationId xmlns="" xmlns:a16="http://schemas.microsoft.com/office/drawing/2014/main" id="{4A17F0EF-7A3C-0A06-4FDA-2BB5840AD1D1}"/>
              </a:ext>
            </a:extLst>
          </p:cNvPr>
          <p:cNvSpPr txBox="1">
            <a:spLocks/>
          </p:cNvSpPr>
          <p:nvPr/>
        </p:nvSpPr>
        <p:spPr>
          <a:xfrm>
            <a:off x="716963" y="778228"/>
            <a:ext cx="7442300" cy="13776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lnSpc>
                <a:spcPct val="150000"/>
              </a:lnSpc>
            </a:pPr>
            <a:r>
              <a:rPr lang="fr-FR" sz="1600" dirty="0"/>
              <a:t/>
            </a:r>
            <a:br>
              <a:rPr lang="fr-FR" sz="1600" dirty="0"/>
            </a:br>
            <a:r>
              <a:rPr lang="fr-FR" sz="1800" dirty="0">
                <a:latin typeface="Times New Roman" panose="02020603050405020304" pitchFamily="18" charset="0"/>
                <a:cs typeface="Times New Roman" panose="02020603050405020304" pitchFamily="18" charset="0"/>
              </a:rPr>
              <a:t>Dans cette présentation </a:t>
            </a:r>
            <a:r>
              <a:rPr lang="fr-FR" sz="1600" dirty="0" smtClean="0"/>
              <a:t>, </a:t>
            </a:r>
            <a:r>
              <a:rPr lang="fr-FR" sz="1600" dirty="0"/>
              <a:t>nous avons présenté le problème de la recommandation. Les principaux composants d’un système de recommandation qui sont les utilisateurs et les items. Plus précisément, nous avons passé en revue les classes de systèmes de recommandations : les systèmes basés sur le filtrage collaboratif, les systèmes basés sur le filtrage à base de contenu et les systèmes </a:t>
            </a:r>
            <a:r>
              <a:rPr lang="fr-FR" sz="1600" dirty="0" smtClean="0"/>
              <a:t>hybrides , aussi nous avons voir la méthodologie pour créer un système de recommandation de livres et l’intégrez dans une application web en utilisant </a:t>
            </a:r>
            <a:r>
              <a:rPr lang="fr-FR" sz="1600" dirty="0" err="1" smtClean="0"/>
              <a:t>Streamlit</a:t>
            </a:r>
            <a:r>
              <a:rPr lang="fr-FR" sz="1600" dirty="0" smtClean="0"/>
              <a:t>. </a:t>
            </a:r>
            <a:r>
              <a:rPr lang="fr-FR" sz="1600" dirty="0"/>
              <a:t/>
            </a:r>
            <a:br>
              <a:rPr lang="fr-FR" sz="1600" dirty="0"/>
            </a:b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529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06779" y="1687500"/>
            <a:ext cx="7941469" cy="160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dirty="0">
                <a:latin typeface="Raleway" pitchFamily="2" charset="0"/>
              </a:rPr>
              <a:t>MERCI POUR VOTRE ATTENTION </a:t>
            </a:r>
            <a:endParaRPr b="1" dirty="0">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3594511609"/>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2417521" y="2504617"/>
            <a:ext cx="4676700" cy="70485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dirty="0" smtClean="0">
                <a:solidFill>
                  <a:schemeClr val="tx1"/>
                </a:solidFill>
                <a:latin typeface="Raleway" pitchFamily="2" charset="0"/>
              </a:rPr>
              <a:t>Domaines d’application</a:t>
            </a:r>
            <a:endParaRPr b="1" dirty="0">
              <a:solidFill>
                <a:schemeClr val="tx1"/>
              </a:solidFill>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smtClean="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17994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dirty="0"/>
          </a:p>
        </p:txBody>
      </p:sp>
      <p:sp>
        <p:nvSpPr>
          <p:cNvPr id="11" name="ZoneTexte 10"/>
          <p:cNvSpPr txBox="1"/>
          <p:nvPr/>
        </p:nvSpPr>
        <p:spPr>
          <a:xfrm>
            <a:off x="3167482" y="3913633"/>
            <a:ext cx="2574951" cy="523220"/>
          </a:xfrm>
          <a:prstGeom prst="rect">
            <a:avLst/>
          </a:prstGeom>
          <a:noFill/>
        </p:spPr>
        <p:txBody>
          <a:bodyPr wrap="square" rtlCol="0">
            <a:spAutoFit/>
          </a:bodyPr>
          <a:lstStyle/>
          <a:p>
            <a:endParaRPr lang="fr-FR" dirty="0"/>
          </a:p>
          <a:p>
            <a:endParaRPr lang="fr-FR" dirty="0"/>
          </a:p>
        </p:txBody>
      </p:sp>
      <p:sp>
        <p:nvSpPr>
          <p:cNvPr id="12" name="Rectangle 11"/>
          <p:cNvSpPr/>
          <p:nvPr/>
        </p:nvSpPr>
        <p:spPr>
          <a:xfrm>
            <a:off x="855880" y="268000"/>
            <a:ext cx="7637027" cy="461665"/>
          </a:xfrm>
          <a:prstGeom prst="rect">
            <a:avLst/>
          </a:prstGeom>
        </p:spPr>
        <p:txBody>
          <a:bodyPr wrap="none">
            <a:spAutoFit/>
          </a:bodyPr>
          <a:lstStyle/>
          <a:p>
            <a:r>
              <a:rPr lang="fr-FR" sz="2400" b="1" dirty="0" smtClean="0">
                <a:solidFill>
                  <a:schemeClr val="tx1"/>
                </a:solidFill>
                <a:latin typeface="Calibri" panose="020F0502020204030204" pitchFamily="34" charset="0"/>
                <a:cs typeface="Calibri" panose="020F0502020204030204" pitchFamily="34" charset="0"/>
              </a:rPr>
              <a:t>Domaines d’application des systèmes de recommandation</a:t>
            </a:r>
            <a:endParaRPr lang="en-US" sz="2400" b="1" dirty="0">
              <a:solidFill>
                <a:schemeClr val="tx1"/>
              </a:solidFill>
              <a:latin typeface="Calibri" panose="020F0502020204030204" pitchFamily="34" charset="0"/>
              <a:cs typeface="Calibri" panose="020F0502020204030204" pitchFamily="34" charset="0"/>
            </a:endParaRPr>
          </a:p>
        </p:txBody>
      </p:sp>
      <p:sp>
        <p:nvSpPr>
          <p:cNvPr id="13" name="Ellipse 12"/>
          <p:cNvSpPr/>
          <p:nvPr/>
        </p:nvSpPr>
        <p:spPr>
          <a:xfrm>
            <a:off x="3276012" y="2131033"/>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Livres (Amazon, Fnac, ...)</a:t>
            </a:r>
          </a:p>
        </p:txBody>
      </p:sp>
      <p:sp>
        <p:nvSpPr>
          <p:cNvPr id="14" name="Ellipse 13"/>
          <p:cNvSpPr/>
          <p:nvPr/>
        </p:nvSpPr>
        <p:spPr>
          <a:xfrm>
            <a:off x="570605" y="1410243"/>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Musiques (</a:t>
            </a:r>
            <a:r>
              <a:rPr lang="fr-FR" dirty="0" err="1">
                <a:solidFill>
                  <a:schemeClr val="tx1"/>
                </a:solidFill>
              </a:rPr>
              <a:t>Deezer</a:t>
            </a:r>
            <a:r>
              <a:rPr lang="fr-FR" dirty="0">
                <a:solidFill>
                  <a:schemeClr val="tx1"/>
                </a:solidFill>
              </a:rPr>
              <a:t>, ...)</a:t>
            </a:r>
          </a:p>
        </p:txBody>
      </p:sp>
      <p:sp>
        <p:nvSpPr>
          <p:cNvPr id="15" name="Ellipse 14"/>
          <p:cNvSpPr/>
          <p:nvPr/>
        </p:nvSpPr>
        <p:spPr>
          <a:xfrm>
            <a:off x="2258959" y="3194894"/>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Tourisme (Expedia, ...)</a:t>
            </a:r>
          </a:p>
        </p:txBody>
      </p:sp>
      <p:sp>
        <p:nvSpPr>
          <p:cNvPr id="16" name="Ellipse 15"/>
          <p:cNvSpPr/>
          <p:nvPr/>
        </p:nvSpPr>
        <p:spPr>
          <a:xfrm>
            <a:off x="929040" y="4114437"/>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e-Shopping (</a:t>
            </a:r>
            <a:r>
              <a:rPr lang="fr-FR" dirty="0" err="1">
                <a:solidFill>
                  <a:schemeClr val="tx1"/>
                </a:solidFill>
              </a:rPr>
              <a:t>Cdiscount</a:t>
            </a:r>
            <a:r>
              <a:rPr lang="fr-FR" dirty="0">
                <a:solidFill>
                  <a:schemeClr val="tx1"/>
                </a:solidFill>
              </a:rPr>
              <a:t>, eBay, Amazon, Fnac, ...)</a:t>
            </a:r>
          </a:p>
        </p:txBody>
      </p:sp>
      <p:sp>
        <p:nvSpPr>
          <p:cNvPr id="17" name="Ellipse 16"/>
          <p:cNvSpPr/>
          <p:nvPr/>
        </p:nvSpPr>
        <p:spPr>
          <a:xfrm>
            <a:off x="5720497" y="2822681"/>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Médical</a:t>
            </a:r>
          </a:p>
        </p:txBody>
      </p:sp>
      <p:sp>
        <p:nvSpPr>
          <p:cNvPr id="18" name="Ellipse 17"/>
          <p:cNvSpPr/>
          <p:nvPr/>
        </p:nvSpPr>
        <p:spPr>
          <a:xfrm>
            <a:off x="4992439" y="4059127"/>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Jeux vidéo (</a:t>
            </a:r>
            <a:r>
              <a:rPr lang="fr-FR" dirty="0" err="1">
                <a:solidFill>
                  <a:schemeClr val="tx1"/>
                </a:solidFill>
              </a:rPr>
              <a:t>Steam</a:t>
            </a:r>
            <a:r>
              <a:rPr lang="fr-FR" dirty="0">
                <a:solidFill>
                  <a:schemeClr val="tx1"/>
                </a:solidFill>
              </a:rPr>
              <a:t>, Microsoft Xbox Live, ...)</a:t>
            </a:r>
          </a:p>
        </p:txBody>
      </p:sp>
      <p:sp>
        <p:nvSpPr>
          <p:cNvPr id="19" name="Ellipse 18"/>
          <p:cNvSpPr/>
          <p:nvPr/>
        </p:nvSpPr>
        <p:spPr>
          <a:xfrm>
            <a:off x="58521" y="2474104"/>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&lt;&lt; Amis &gt;&gt; (Facebook, </a:t>
            </a:r>
            <a:r>
              <a:rPr lang="fr-FR" dirty="0" err="1">
                <a:solidFill>
                  <a:schemeClr val="tx1"/>
                </a:solidFill>
              </a:rPr>
              <a:t>Twitter</a:t>
            </a:r>
            <a:r>
              <a:rPr lang="fr-FR" dirty="0">
                <a:solidFill>
                  <a:schemeClr val="tx1"/>
                </a:solidFill>
              </a:rPr>
              <a:t>, Google+, ...)</a:t>
            </a:r>
          </a:p>
        </p:txBody>
      </p:sp>
      <p:sp>
        <p:nvSpPr>
          <p:cNvPr id="20" name="Ellipse 19"/>
          <p:cNvSpPr/>
          <p:nvPr/>
        </p:nvSpPr>
        <p:spPr>
          <a:xfrm>
            <a:off x="5025531" y="1223648"/>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Films (</a:t>
            </a:r>
            <a:r>
              <a:rPr lang="fr-FR" dirty="0" err="1">
                <a:solidFill>
                  <a:schemeClr val="tx1"/>
                </a:solidFill>
              </a:rPr>
              <a:t>Netflix</a:t>
            </a:r>
            <a:r>
              <a:rPr lang="fr-FR" dirty="0">
                <a:solidFill>
                  <a:schemeClr val="tx1"/>
                </a:solidFill>
              </a:rPr>
              <a:t>, </a:t>
            </a:r>
            <a:r>
              <a:rPr lang="fr-FR" dirty="0" err="1">
                <a:solidFill>
                  <a:schemeClr val="tx1"/>
                </a:solidFill>
              </a:rPr>
              <a:t>Allocine</a:t>
            </a:r>
            <a:r>
              <a:rPr lang="fr-FR" dirty="0">
                <a:solidFill>
                  <a:schemeClr val="tx1"/>
                </a:solidFill>
              </a:rPr>
              <a:t>, </a:t>
            </a:r>
            <a:r>
              <a:rPr lang="fr-FR" dirty="0" smtClean="0">
                <a:solidFill>
                  <a:schemeClr val="tx1"/>
                </a:solidFill>
              </a:rPr>
              <a:t>...)</a:t>
            </a:r>
            <a:endParaRPr lang="fr-FR" dirty="0">
              <a:solidFill>
                <a:schemeClr val="tx1"/>
              </a:solidFill>
            </a:endParaRPr>
          </a:p>
        </p:txBody>
      </p:sp>
    </p:spTree>
    <p:extLst>
      <p:ext uri="{BB962C8B-B14F-4D97-AF65-F5344CB8AC3E}">
        <p14:creationId xmlns:p14="http://schemas.microsoft.com/office/powerpoint/2010/main" val="326793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503121" y="2482672"/>
            <a:ext cx="6938620" cy="70485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dirty="0" smtClean="0">
                <a:solidFill>
                  <a:schemeClr val="tx1"/>
                </a:solidFill>
                <a:latin typeface="Raleway" pitchFamily="2" charset="0"/>
              </a:rPr>
              <a:t>Pourquoi les systèmes de recommandation</a:t>
            </a:r>
            <a:endParaRPr b="1" dirty="0">
              <a:solidFill>
                <a:schemeClr val="tx1"/>
              </a:solidFill>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smtClean="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2117283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5516</TotalTime>
  <Words>1890</Words>
  <Application>Microsoft Office PowerPoint</Application>
  <PresentationFormat>Affichage à l'écran (16:9)</PresentationFormat>
  <Paragraphs>280</Paragraphs>
  <Slides>64</Slides>
  <Notes>24</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64</vt:i4>
      </vt:variant>
    </vt:vector>
  </HeadingPairs>
  <TitlesOfParts>
    <vt:vector size="75" baseType="lpstr">
      <vt:lpstr>Arial</vt:lpstr>
      <vt:lpstr>Barlow Light</vt:lpstr>
      <vt:lpstr>Raleway</vt:lpstr>
      <vt:lpstr>Söhne</vt:lpstr>
      <vt:lpstr>Raleway Thin</vt:lpstr>
      <vt:lpstr>Calibri</vt:lpstr>
      <vt:lpstr>Poppins SemiBold</vt:lpstr>
      <vt:lpstr>Wingdings</vt:lpstr>
      <vt:lpstr>Times New Roman</vt:lpstr>
      <vt:lpstr>Barlow</vt:lpstr>
      <vt:lpstr>Gaoler template</vt:lpstr>
      <vt:lpstr>SYSTÈME DE RECOMMANDATION DE LIVRES </vt:lpstr>
      <vt:lpstr>PLAN  </vt:lpstr>
      <vt:lpstr>Introduction</vt:lpstr>
      <vt:lpstr>Présentation PowerPoint</vt:lpstr>
      <vt:lpstr>Présentation PowerPoint</vt:lpstr>
      <vt:lpstr>Présentation PowerPoint</vt:lpstr>
      <vt:lpstr>Domaines d’application</vt:lpstr>
      <vt:lpstr>Présentation PowerPoint</vt:lpstr>
      <vt:lpstr>Pourquoi les systèmes de recommandation</vt:lpstr>
      <vt:lpstr>Présentation PowerPoint</vt:lpstr>
      <vt:lpstr>Présentation PowerPoint</vt:lpstr>
      <vt:lpstr>Approches de systèmes de recommandations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Avantages et Inconvénients </vt:lpstr>
      <vt:lpstr>Présentation PowerPoint</vt:lpstr>
      <vt:lpstr>Présentation PowerPoint</vt:lpstr>
      <vt:lpstr>Méthodologie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lpstr>MERCI POUR VOTRE ATTENTION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Filtrage adaptatif :  Théorie et Applications</dc:title>
  <dc:creator>Yassine Oulkhir</dc:creator>
  <cp:lastModifiedBy>Admin</cp:lastModifiedBy>
  <cp:revision>180</cp:revision>
  <dcterms:modified xsi:type="dcterms:W3CDTF">2023-12-10T10:56:22Z</dcterms:modified>
</cp:coreProperties>
</file>